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60" r:id="rId1"/>
  </p:sldMasterIdLst>
  <p:notesMasterIdLst>
    <p:notesMasterId r:id="rId41"/>
  </p:notesMasterIdLst>
  <p:sldIdLst>
    <p:sldId id="256" r:id="rId2"/>
    <p:sldId id="258" r:id="rId3"/>
    <p:sldId id="257" r:id="rId4"/>
    <p:sldId id="282" r:id="rId5"/>
    <p:sldId id="264" r:id="rId6"/>
    <p:sldId id="266" r:id="rId7"/>
    <p:sldId id="272" r:id="rId8"/>
    <p:sldId id="284" r:id="rId9"/>
    <p:sldId id="275" r:id="rId10"/>
    <p:sldId id="279" r:id="rId11"/>
    <p:sldId id="293" r:id="rId12"/>
    <p:sldId id="295" r:id="rId13"/>
    <p:sldId id="296" r:id="rId14"/>
    <p:sldId id="302" r:id="rId15"/>
    <p:sldId id="317" r:id="rId16"/>
    <p:sldId id="328" r:id="rId17"/>
    <p:sldId id="338" r:id="rId18"/>
    <p:sldId id="316" r:id="rId19"/>
    <p:sldId id="330" r:id="rId20"/>
    <p:sldId id="331" r:id="rId21"/>
    <p:sldId id="346" r:id="rId22"/>
    <p:sldId id="332" r:id="rId23"/>
    <p:sldId id="334" r:id="rId24"/>
    <p:sldId id="348" r:id="rId25"/>
    <p:sldId id="349" r:id="rId26"/>
    <p:sldId id="351" r:id="rId27"/>
    <p:sldId id="341" r:id="rId28"/>
    <p:sldId id="359" r:id="rId29"/>
    <p:sldId id="342" r:id="rId30"/>
    <p:sldId id="360" r:id="rId31"/>
    <p:sldId id="361" r:id="rId32"/>
    <p:sldId id="318" r:id="rId33"/>
    <p:sldId id="357" r:id="rId34"/>
    <p:sldId id="369" r:id="rId35"/>
    <p:sldId id="370" r:id="rId36"/>
    <p:sldId id="374" r:id="rId37"/>
    <p:sldId id="319" r:id="rId38"/>
    <p:sldId id="310" r:id="rId39"/>
    <p:sldId id="311"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00"/>
    <a:srgbClr val="002478"/>
    <a:srgbClr val="009E00"/>
    <a:srgbClr val="93CD01"/>
    <a:srgbClr val="00CC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317" autoAdjust="0"/>
  </p:normalViewPr>
  <p:slideViewPr>
    <p:cSldViewPr snapToGrid="0">
      <p:cViewPr varScale="1">
        <p:scale>
          <a:sx n="81" d="100"/>
          <a:sy n="81" d="100"/>
        </p:scale>
        <p:origin x="754" y="6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E263AA-FD9F-4034-8482-299C7A01D4F9}" type="datetimeFigureOut">
              <a:rPr lang="ro-RO" smtClean="0"/>
              <a:t>29.08.2022</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DBA7B-A159-430F-934A-4755775B3EA3}" type="slidenum">
              <a:rPr lang="ro-RO" smtClean="0"/>
              <a:t>‹#›</a:t>
            </a:fld>
            <a:endParaRPr lang="ro-RO"/>
          </a:p>
        </p:txBody>
      </p:sp>
    </p:spTree>
    <p:extLst>
      <p:ext uri="{BB962C8B-B14F-4D97-AF65-F5344CB8AC3E}">
        <p14:creationId xmlns:p14="http://schemas.microsoft.com/office/powerpoint/2010/main" val="287610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a:t>
            </a:fld>
            <a:endParaRPr lang="ro-RO"/>
          </a:p>
        </p:txBody>
      </p:sp>
    </p:spTree>
    <p:extLst>
      <p:ext uri="{BB962C8B-B14F-4D97-AF65-F5344CB8AC3E}">
        <p14:creationId xmlns:p14="http://schemas.microsoft.com/office/powerpoint/2010/main" val="2820857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10</a:t>
            </a:fld>
            <a:endParaRPr lang="ro-RO"/>
          </a:p>
        </p:txBody>
      </p:sp>
    </p:spTree>
    <p:extLst>
      <p:ext uri="{BB962C8B-B14F-4D97-AF65-F5344CB8AC3E}">
        <p14:creationId xmlns:p14="http://schemas.microsoft.com/office/powerpoint/2010/main" val="166047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11</a:t>
            </a:fld>
            <a:endParaRPr lang="ro-RO"/>
          </a:p>
        </p:txBody>
      </p:sp>
    </p:spTree>
    <p:extLst>
      <p:ext uri="{BB962C8B-B14F-4D97-AF65-F5344CB8AC3E}">
        <p14:creationId xmlns:p14="http://schemas.microsoft.com/office/powerpoint/2010/main" val="1664607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12</a:t>
            </a:fld>
            <a:endParaRPr lang="ro-RO"/>
          </a:p>
        </p:txBody>
      </p:sp>
    </p:spTree>
    <p:extLst>
      <p:ext uri="{BB962C8B-B14F-4D97-AF65-F5344CB8AC3E}">
        <p14:creationId xmlns:p14="http://schemas.microsoft.com/office/powerpoint/2010/main" val="3995625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3DFDBA7B-A159-430F-934A-4755775B3EA3}" type="slidenum">
              <a:rPr lang="ro-RO" smtClean="0"/>
              <a:t>13</a:t>
            </a:fld>
            <a:endParaRPr lang="ro-RO"/>
          </a:p>
        </p:txBody>
      </p:sp>
    </p:spTree>
    <p:extLst>
      <p:ext uri="{BB962C8B-B14F-4D97-AF65-F5344CB8AC3E}">
        <p14:creationId xmlns:p14="http://schemas.microsoft.com/office/powerpoint/2010/main" val="162698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14</a:t>
            </a:fld>
            <a:endParaRPr lang="ro-RO"/>
          </a:p>
        </p:txBody>
      </p:sp>
    </p:spTree>
    <p:extLst>
      <p:ext uri="{BB962C8B-B14F-4D97-AF65-F5344CB8AC3E}">
        <p14:creationId xmlns:p14="http://schemas.microsoft.com/office/powerpoint/2010/main" val="33329945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15</a:t>
            </a:fld>
            <a:endParaRPr lang="ro-RO"/>
          </a:p>
        </p:txBody>
      </p:sp>
    </p:spTree>
    <p:extLst>
      <p:ext uri="{BB962C8B-B14F-4D97-AF65-F5344CB8AC3E}">
        <p14:creationId xmlns:p14="http://schemas.microsoft.com/office/powerpoint/2010/main" val="2100636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16</a:t>
            </a:fld>
            <a:endParaRPr lang="ro-RO"/>
          </a:p>
        </p:txBody>
      </p:sp>
    </p:spTree>
    <p:extLst>
      <p:ext uri="{BB962C8B-B14F-4D97-AF65-F5344CB8AC3E}">
        <p14:creationId xmlns:p14="http://schemas.microsoft.com/office/powerpoint/2010/main" val="3311937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17</a:t>
            </a:fld>
            <a:endParaRPr lang="ro-RO"/>
          </a:p>
        </p:txBody>
      </p:sp>
    </p:spTree>
    <p:extLst>
      <p:ext uri="{BB962C8B-B14F-4D97-AF65-F5344CB8AC3E}">
        <p14:creationId xmlns:p14="http://schemas.microsoft.com/office/powerpoint/2010/main" val="496090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18</a:t>
            </a:fld>
            <a:endParaRPr lang="ro-RO"/>
          </a:p>
        </p:txBody>
      </p:sp>
    </p:spTree>
    <p:extLst>
      <p:ext uri="{BB962C8B-B14F-4D97-AF65-F5344CB8AC3E}">
        <p14:creationId xmlns:p14="http://schemas.microsoft.com/office/powerpoint/2010/main" val="34987432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19</a:t>
            </a:fld>
            <a:endParaRPr lang="ro-RO"/>
          </a:p>
        </p:txBody>
      </p:sp>
    </p:spTree>
    <p:extLst>
      <p:ext uri="{BB962C8B-B14F-4D97-AF65-F5344CB8AC3E}">
        <p14:creationId xmlns:p14="http://schemas.microsoft.com/office/powerpoint/2010/main" val="3132229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a:t>
            </a:fld>
            <a:endParaRPr lang="ro-RO"/>
          </a:p>
        </p:txBody>
      </p:sp>
    </p:spTree>
    <p:extLst>
      <p:ext uri="{BB962C8B-B14F-4D97-AF65-F5344CB8AC3E}">
        <p14:creationId xmlns:p14="http://schemas.microsoft.com/office/powerpoint/2010/main" val="3007571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20</a:t>
            </a:fld>
            <a:endParaRPr lang="ro-RO"/>
          </a:p>
        </p:txBody>
      </p:sp>
    </p:spTree>
    <p:extLst>
      <p:ext uri="{BB962C8B-B14F-4D97-AF65-F5344CB8AC3E}">
        <p14:creationId xmlns:p14="http://schemas.microsoft.com/office/powerpoint/2010/main" val="22186049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21</a:t>
            </a:fld>
            <a:endParaRPr lang="ro-RO"/>
          </a:p>
        </p:txBody>
      </p:sp>
    </p:spTree>
    <p:extLst>
      <p:ext uri="{BB962C8B-B14F-4D97-AF65-F5344CB8AC3E}">
        <p14:creationId xmlns:p14="http://schemas.microsoft.com/office/powerpoint/2010/main" val="2378946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22</a:t>
            </a:fld>
            <a:endParaRPr lang="ro-RO"/>
          </a:p>
        </p:txBody>
      </p:sp>
    </p:spTree>
    <p:extLst>
      <p:ext uri="{BB962C8B-B14F-4D97-AF65-F5344CB8AC3E}">
        <p14:creationId xmlns:p14="http://schemas.microsoft.com/office/powerpoint/2010/main" val="3585742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23</a:t>
            </a:fld>
            <a:endParaRPr lang="ro-RO"/>
          </a:p>
        </p:txBody>
      </p:sp>
    </p:spTree>
    <p:extLst>
      <p:ext uri="{BB962C8B-B14F-4D97-AF65-F5344CB8AC3E}">
        <p14:creationId xmlns:p14="http://schemas.microsoft.com/office/powerpoint/2010/main" val="3770313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24</a:t>
            </a:fld>
            <a:endParaRPr lang="ro-RO"/>
          </a:p>
        </p:txBody>
      </p:sp>
    </p:spTree>
    <p:extLst>
      <p:ext uri="{BB962C8B-B14F-4D97-AF65-F5344CB8AC3E}">
        <p14:creationId xmlns:p14="http://schemas.microsoft.com/office/powerpoint/2010/main" val="19441800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25</a:t>
            </a:fld>
            <a:endParaRPr lang="ro-RO"/>
          </a:p>
        </p:txBody>
      </p:sp>
    </p:spTree>
    <p:extLst>
      <p:ext uri="{BB962C8B-B14F-4D97-AF65-F5344CB8AC3E}">
        <p14:creationId xmlns:p14="http://schemas.microsoft.com/office/powerpoint/2010/main" val="1249593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26</a:t>
            </a:fld>
            <a:endParaRPr lang="ro-RO"/>
          </a:p>
        </p:txBody>
      </p:sp>
    </p:spTree>
    <p:extLst>
      <p:ext uri="{BB962C8B-B14F-4D97-AF65-F5344CB8AC3E}">
        <p14:creationId xmlns:p14="http://schemas.microsoft.com/office/powerpoint/2010/main" val="1482351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27</a:t>
            </a:fld>
            <a:endParaRPr lang="ro-RO"/>
          </a:p>
        </p:txBody>
      </p:sp>
    </p:spTree>
    <p:extLst>
      <p:ext uri="{BB962C8B-B14F-4D97-AF65-F5344CB8AC3E}">
        <p14:creationId xmlns:p14="http://schemas.microsoft.com/office/powerpoint/2010/main" val="34938352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28</a:t>
            </a:fld>
            <a:endParaRPr lang="ro-RO"/>
          </a:p>
        </p:txBody>
      </p:sp>
    </p:spTree>
    <p:extLst>
      <p:ext uri="{BB962C8B-B14F-4D97-AF65-F5344CB8AC3E}">
        <p14:creationId xmlns:p14="http://schemas.microsoft.com/office/powerpoint/2010/main" val="34358390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29</a:t>
            </a:fld>
            <a:endParaRPr lang="ro-RO"/>
          </a:p>
        </p:txBody>
      </p:sp>
    </p:spTree>
    <p:extLst>
      <p:ext uri="{BB962C8B-B14F-4D97-AF65-F5344CB8AC3E}">
        <p14:creationId xmlns:p14="http://schemas.microsoft.com/office/powerpoint/2010/main" val="1578663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a:t>
            </a:fld>
            <a:endParaRPr lang="ro-RO"/>
          </a:p>
        </p:txBody>
      </p:sp>
    </p:spTree>
    <p:extLst>
      <p:ext uri="{BB962C8B-B14F-4D97-AF65-F5344CB8AC3E}">
        <p14:creationId xmlns:p14="http://schemas.microsoft.com/office/powerpoint/2010/main" val="8694876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30</a:t>
            </a:fld>
            <a:endParaRPr lang="ro-RO"/>
          </a:p>
        </p:txBody>
      </p:sp>
    </p:spTree>
    <p:extLst>
      <p:ext uri="{BB962C8B-B14F-4D97-AF65-F5344CB8AC3E}">
        <p14:creationId xmlns:p14="http://schemas.microsoft.com/office/powerpoint/2010/main" val="20500595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31</a:t>
            </a:fld>
            <a:endParaRPr lang="ro-RO"/>
          </a:p>
        </p:txBody>
      </p:sp>
    </p:spTree>
    <p:extLst>
      <p:ext uri="{BB962C8B-B14F-4D97-AF65-F5344CB8AC3E}">
        <p14:creationId xmlns:p14="http://schemas.microsoft.com/office/powerpoint/2010/main" val="25216935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32</a:t>
            </a:fld>
            <a:endParaRPr lang="ro-RO"/>
          </a:p>
        </p:txBody>
      </p:sp>
    </p:spTree>
    <p:extLst>
      <p:ext uri="{BB962C8B-B14F-4D97-AF65-F5344CB8AC3E}">
        <p14:creationId xmlns:p14="http://schemas.microsoft.com/office/powerpoint/2010/main" val="37699424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33</a:t>
            </a:fld>
            <a:endParaRPr lang="ro-RO"/>
          </a:p>
        </p:txBody>
      </p:sp>
    </p:spTree>
    <p:extLst>
      <p:ext uri="{BB962C8B-B14F-4D97-AF65-F5344CB8AC3E}">
        <p14:creationId xmlns:p14="http://schemas.microsoft.com/office/powerpoint/2010/main" val="1686665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34</a:t>
            </a:fld>
            <a:endParaRPr lang="ro-RO"/>
          </a:p>
        </p:txBody>
      </p:sp>
    </p:spTree>
    <p:extLst>
      <p:ext uri="{BB962C8B-B14F-4D97-AF65-F5344CB8AC3E}">
        <p14:creationId xmlns:p14="http://schemas.microsoft.com/office/powerpoint/2010/main" val="40601339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35</a:t>
            </a:fld>
            <a:endParaRPr lang="ro-RO"/>
          </a:p>
        </p:txBody>
      </p:sp>
    </p:spTree>
    <p:extLst>
      <p:ext uri="{BB962C8B-B14F-4D97-AF65-F5344CB8AC3E}">
        <p14:creationId xmlns:p14="http://schemas.microsoft.com/office/powerpoint/2010/main" val="1719108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36</a:t>
            </a:fld>
            <a:endParaRPr lang="ro-RO"/>
          </a:p>
        </p:txBody>
      </p:sp>
    </p:spTree>
    <p:extLst>
      <p:ext uri="{BB962C8B-B14F-4D97-AF65-F5344CB8AC3E}">
        <p14:creationId xmlns:p14="http://schemas.microsoft.com/office/powerpoint/2010/main" val="42758691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37</a:t>
            </a:fld>
            <a:endParaRPr lang="ro-RO"/>
          </a:p>
        </p:txBody>
      </p:sp>
    </p:spTree>
    <p:extLst>
      <p:ext uri="{BB962C8B-B14F-4D97-AF65-F5344CB8AC3E}">
        <p14:creationId xmlns:p14="http://schemas.microsoft.com/office/powerpoint/2010/main" val="25467772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38</a:t>
            </a:fld>
            <a:endParaRPr lang="ro-RO"/>
          </a:p>
        </p:txBody>
      </p:sp>
    </p:spTree>
    <p:extLst>
      <p:ext uri="{BB962C8B-B14F-4D97-AF65-F5344CB8AC3E}">
        <p14:creationId xmlns:p14="http://schemas.microsoft.com/office/powerpoint/2010/main" val="2300919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39</a:t>
            </a:fld>
            <a:endParaRPr lang="ro-RO"/>
          </a:p>
        </p:txBody>
      </p:sp>
    </p:spTree>
    <p:extLst>
      <p:ext uri="{BB962C8B-B14F-4D97-AF65-F5344CB8AC3E}">
        <p14:creationId xmlns:p14="http://schemas.microsoft.com/office/powerpoint/2010/main" val="4103042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4</a:t>
            </a:fld>
            <a:endParaRPr lang="ro-RO"/>
          </a:p>
        </p:txBody>
      </p:sp>
    </p:spTree>
    <p:extLst>
      <p:ext uri="{BB962C8B-B14F-4D97-AF65-F5344CB8AC3E}">
        <p14:creationId xmlns:p14="http://schemas.microsoft.com/office/powerpoint/2010/main" val="1560175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5</a:t>
            </a:fld>
            <a:endParaRPr lang="ro-RO"/>
          </a:p>
        </p:txBody>
      </p:sp>
    </p:spTree>
    <p:extLst>
      <p:ext uri="{BB962C8B-B14F-4D97-AF65-F5344CB8AC3E}">
        <p14:creationId xmlns:p14="http://schemas.microsoft.com/office/powerpoint/2010/main" val="753086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6</a:t>
            </a:fld>
            <a:endParaRPr lang="ro-RO"/>
          </a:p>
        </p:txBody>
      </p:sp>
    </p:spTree>
    <p:extLst>
      <p:ext uri="{BB962C8B-B14F-4D97-AF65-F5344CB8AC3E}">
        <p14:creationId xmlns:p14="http://schemas.microsoft.com/office/powerpoint/2010/main" val="3640891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7</a:t>
            </a:fld>
            <a:endParaRPr lang="ro-RO"/>
          </a:p>
        </p:txBody>
      </p:sp>
    </p:spTree>
    <p:extLst>
      <p:ext uri="{BB962C8B-B14F-4D97-AF65-F5344CB8AC3E}">
        <p14:creationId xmlns:p14="http://schemas.microsoft.com/office/powerpoint/2010/main" val="1888349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8</a:t>
            </a:fld>
            <a:endParaRPr lang="ro-RO"/>
          </a:p>
        </p:txBody>
      </p:sp>
    </p:spTree>
    <p:extLst>
      <p:ext uri="{BB962C8B-B14F-4D97-AF65-F5344CB8AC3E}">
        <p14:creationId xmlns:p14="http://schemas.microsoft.com/office/powerpoint/2010/main" val="3217198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3DFDBA7B-A159-430F-934A-4755775B3EA3}" type="slidenum">
              <a:rPr lang="ro-RO" smtClean="0"/>
              <a:t>9</a:t>
            </a:fld>
            <a:endParaRPr lang="ro-RO"/>
          </a:p>
        </p:txBody>
      </p:sp>
    </p:spTree>
    <p:extLst>
      <p:ext uri="{BB962C8B-B14F-4D97-AF65-F5344CB8AC3E}">
        <p14:creationId xmlns:p14="http://schemas.microsoft.com/office/powerpoint/2010/main" val="25775772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userDrawn="1"/>
        </p:nvSpPr>
        <p:spPr>
          <a:xfrm>
            <a:off x="58723" y="109057"/>
            <a:ext cx="1560352" cy="12583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pic>
        <p:nvPicPr>
          <p:cNvPr id="9" name="Picture 8"/>
          <p:cNvPicPr>
            <a:picLocks noChangeAspect="1"/>
          </p:cNvPicPr>
          <p:nvPr userDrawn="1"/>
        </p:nvPicPr>
        <p:blipFill rotWithShape="1">
          <a:blip r:embed="rId2"/>
          <a:srcRect b="45687"/>
          <a:stretch/>
        </p:blipFill>
        <p:spPr>
          <a:xfrm rot="5400000">
            <a:off x="-1922164" y="2024858"/>
            <a:ext cx="6807553" cy="2858733"/>
          </a:xfrm>
          <a:prstGeom prst="rect">
            <a:avLst/>
          </a:prstGeom>
        </p:spPr>
      </p:pic>
      <p:sp>
        <p:nvSpPr>
          <p:cNvPr id="2" name="Title 1"/>
          <p:cNvSpPr>
            <a:spLocks noGrp="1"/>
          </p:cNvSpPr>
          <p:nvPr>
            <p:ph type="ctrTitle"/>
          </p:nvPr>
        </p:nvSpPr>
        <p:spPr>
          <a:xfrm>
            <a:off x="5694019" y="2699205"/>
            <a:ext cx="6285459" cy="1783882"/>
          </a:xfrm>
          <a:noFill/>
        </p:spPr>
        <p:txBody>
          <a:bodyPr anchor="b"/>
          <a:lstStyle>
            <a:lvl1pPr algn="r">
              <a:defRPr sz="6000">
                <a:solidFill>
                  <a:srgbClr val="002478"/>
                </a:solidFill>
              </a:defRPr>
            </a:lvl1pPr>
          </a:lstStyle>
          <a:p>
            <a:r>
              <a:rPr lang="en-US" dirty="0"/>
              <a:t>Click to edit Master title style</a:t>
            </a:r>
            <a:endParaRPr lang="ro-RO" dirty="0"/>
          </a:p>
        </p:txBody>
      </p:sp>
      <p:sp>
        <p:nvSpPr>
          <p:cNvPr id="3" name="Subtitle 2"/>
          <p:cNvSpPr>
            <a:spLocks noGrp="1"/>
          </p:cNvSpPr>
          <p:nvPr>
            <p:ph type="subTitle" idx="1"/>
          </p:nvPr>
        </p:nvSpPr>
        <p:spPr>
          <a:xfrm>
            <a:off x="2910979" y="4575162"/>
            <a:ext cx="9068499" cy="1655762"/>
          </a:xfrm>
          <a:noFill/>
        </p:spPr>
        <p:txBody>
          <a:bodyPr>
            <a:normAutofit/>
          </a:bodyPr>
          <a:lstStyle>
            <a:lvl1pPr marL="0" indent="0" algn="r">
              <a:buNone/>
              <a:defRPr sz="2800">
                <a:solidFill>
                  <a:srgbClr val="93CD0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12" name="Picture 11"/>
          <p:cNvPicPr>
            <a:picLocks noChangeAspect="1"/>
          </p:cNvPicPr>
          <p:nvPr userDrawn="1"/>
        </p:nvPicPr>
        <p:blipFill>
          <a:blip r:embed="rId3"/>
          <a:stretch>
            <a:fillRect/>
          </a:stretch>
        </p:blipFill>
        <p:spPr>
          <a:xfrm>
            <a:off x="2008773" y="179850"/>
            <a:ext cx="8846374" cy="1267227"/>
          </a:xfrm>
          <a:prstGeom prst="rect">
            <a:avLst/>
          </a:prstGeom>
        </p:spPr>
      </p:pic>
    </p:spTree>
    <p:extLst>
      <p:ext uri="{BB962C8B-B14F-4D97-AF65-F5344CB8AC3E}">
        <p14:creationId xmlns:p14="http://schemas.microsoft.com/office/powerpoint/2010/main" val="127430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3179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8426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a:srcRect l="48766" r="-185"/>
          <a:stretch/>
        </p:blipFill>
        <p:spPr>
          <a:xfrm>
            <a:off x="0" y="0"/>
            <a:ext cx="2330989" cy="6858000"/>
          </a:xfrm>
          <a:prstGeom prst="rect">
            <a:avLst/>
          </a:prstGeom>
        </p:spPr>
      </p:pic>
      <p:sp>
        <p:nvSpPr>
          <p:cNvPr id="2" name="Title 1"/>
          <p:cNvSpPr>
            <a:spLocks noGrp="1"/>
          </p:cNvSpPr>
          <p:nvPr>
            <p:ph type="title"/>
          </p:nvPr>
        </p:nvSpPr>
        <p:spPr/>
        <p:txBody>
          <a:bodyPr/>
          <a:lstStyle>
            <a:lvl1pPr>
              <a:defRPr>
                <a:solidFill>
                  <a:srgbClr val="93CD01"/>
                </a:solidFill>
              </a:defRPr>
            </a:lvl1pPr>
          </a:lstStyle>
          <a:p>
            <a:r>
              <a:rPr lang="en-US" dirty="0"/>
              <a:t>Click to edit Master title style</a:t>
            </a:r>
            <a:endParaRPr lang="ro-RO" dirty="0"/>
          </a:p>
        </p:txBody>
      </p:sp>
      <p:sp>
        <p:nvSpPr>
          <p:cNvPr id="3" name="Content Placeholder 2"/>
          <p:cNvSpPr>
            <a:spLocks noGrp="1"/>
          </p:cNvSpPr>
          <p:nvPr>
            <p:ph idx="1"/>
          </p:nvPr>
        </p:nvSpPr>
        <p:spPr>
          <a:xfrm>
            <a:off x="218114" y="1174458"/>
            <a:ext cx="11778142" cy="52653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o-RO" dirty="0"/>
          </a:p>
        </p:txBody>
      </p:sp>
      <p:sp>
        <p:nvSpPr>
          <p:cNvPr id="4" name="Date Placeholder 3"/>
          <p:cNvSpPr>
            <a:spLocks noGrp="1"/>
          </p:cNvSpPr>
          <p:nvPr>
            <p:ph type="dt" sz="half" idx="10"/>
          </p:nvPr>
        </p:nvSpPr>
        <p:spPr>
          <a:xfrm>
            <a:off x="234892" y="6540908"/>
            <a:ext cx="3346508" cy="216000"/>
          </a:xfrm>
        </p:spPr>
        <p:txBody>
          <a:bodyPr/>
          <a:lstStyle/>
          <a:p>
            <a:fld id="{96DFF08F-DC6B-4601-B491-B0F83F6DD2DA}" type="datetimeFigureOut">
              <a:rPr lang="en-US" smtClean="0"/>
              <a:t>8/29/2022</a:t>
            </a:fld>
            <a:endParaRPr lang="en-US" dirty="0"/>
          </a:p>
        </p:txBody>
      </p:sp>
      <p:sp>
        <p:nvSpPr>
          <p:cNvPr id="5" name="Footer Placeholder 4"/>
          <p:cNvSpPr>
            <a:spLocks noGrp="1"/>
          </p:cNvSpPr>
          <p:nvPr>
            <p:ph type="ftr" sz="quarter" idx="11"/>
          </p:nvPr>
        </p:nvSpPr>
        <p:spPr>
          <a:xfrm>
            <a:off x="4038600" y="6540908"/>
            <a:ext cx="4114800" cy="216000"/>
          </a:xfrm>
        </p:spPr>
        <p:txBody>
          <a:bodyPr/>
          <a:lstStyle/>
          <a:p>
            <a:endParaRPr lang="en-US" dirty="0"/>
          </a:p>
        </p:txBody>
      </p:sp>
      <p:sp>
        <p:nvSpPr>
          <p:cNvPr id="6" name="Slide Number Placeholder 5"/>
          <p:cNvSpPr>
            <a:spLocks noGrp="1"/>
          </p:cNvSpPr>
          <p:nvPr>
            <p:ph type="sldNum" sz="quarter" idx="12"/>
          </p:nvPr>
        </p:nvSpPr>
        <p:spPr>
          <a:xfrm>
            <a:off x="8610600" y="6540908"/>
            <a:ext cx="3385656" cy="216000"/>
          </a:xfrm>
        </p:spPr>
        <p:txBody>
          <a:bodyPr/>
          <a:lstStyle/>
          <a:p>
            <a:fld id="{4FAB73BC-B049-4115-A692-8D63A059BFB8}" type="slidenum">
              <a:rPr lang="en-US" smtClean="0"/>
              <a:t>‹#›</a:t>
            </a:fld>
            <a:endParaRPr lang="en-US" dirty="0"/>
          </a:p>
        </p:txBody>
      </p:sp>
      <p:pic>
        <p:nvPicPr>
          <p:cNvPr id="9" name="Picture 8"/>
          <p:cNvPicPr>
            <a:picLocks noChangeAspect="1"/>
          </p:cNvPicPr>
          <p:nvPr userDrawn="1"/>
        </p:nvPicPr>
        <p:blipFill>
          <a:blip r:embed="rId3"/>
          <a:stretch>
            <a:fillRect/>
          </a:stretch>
        </p:blipFill>
        <p:spPr>
          <a:xfrm>
            <a:off x="159391" y="192948"/>
            <a:ext cx="1087384" cy="792000"/>
          </a:xfrm>
          <a:prstGeom prst="rect">
            <a:avLst/>
          </a:prstGeom>
        </p:spPr>
      </p:pic>
    </p:spTree>
    <p:extLst>
      <p:ext uri="{BB962C8B-B14F-4D97-AF65-F5344CB8AC3E}">
        <p14:creationId xmlns:p14="http://schemas.microsoft.com/office/powerpoint/2010/main" val="393033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stretch>
            <a:fillRect/>
          </a:stretch>
        </p:blipFill>
        <p:spPr>
          <a:xfrm>
            <a:off x="71058" y="0"/>
            <a:ext cx="4533348" cy="6858000"/>
          </a:xfrm>
          <a:prstGeom prst="rect">
            <a:avLst/>
          </a:prstGeom>
        </p:spPr>
      </p:pic>
      <p:sp>
        <p:nvSpPr>
          <p:cNvPr id="2" name="Title 1"/>
          <p:cNvSpPr>
            <a:spLocks noGrp="1"/>
          </p:cNvSpPr>
          <p:nvPr>
            <p:ph type="title"/>
          </p:nvPr>
        </p:nvSpPr>
        <p:spPr>
          <a:xfrm>
            <a:off x="4756558" y="2483460"/>
            <a:ext cx="6840000" cy="3240000"/>
          </a:xfrm>
          <a:solidFill>
            <a:srgbClr val="002478"/>
          </a:solidFill>
        </p:spPr>
        <p:txBody>
          <a:bodyPr lIns="72000" tIns="72000" rIns="72000" bIns="72000" anchor="ctr" anchorCtr="1"/>
          <a:lstStyle>
            <a:lvl1pPr>
              <a:defRPr sz="6000">
                <a:solidFill>
                  <a:schemeClr val="bg1"/>
                </a:solidFill>
              </a:defRPr>
            </a:lvl1pPr>
          </a:lstStyle>
          <a:p>
            <a:r>
              <a:rPr lang="en-US" dirty="0"/>
              <a:t>Click to edit Master title style</a:t>
            </a:r>
            <a:endParaRPr lang="ro-RO" dirty="0"/>
          </a:p>
        </p:txBody>
      </p:sp>
      <p:sp>
        <p:nvSpPr>
          <p:cNvPr id="3" name="Text Placeholder 2"/>
          <p:cNvSpPr>
            <a:spLocks noGrp="1"/>
          </p:cNvSpPr>
          <p:nvPr>
            <p:ph type="body" idx="1"/>
          </p:nvPr>
        </p:nvSpPr>
        <p:spPr>
          <a:xfrm>
            <a:off x="4774223" y="861525"/>
            <a:ext cx="1440000" cy="1440000"/>
          </a:xfrm>
          <a:solidFill>
            <a:srgbClr val="93CD01"/>
          </a:solidFill>
        </p:spPr>
        <p:txBody>
          <a:bodyPr lIns="0" tIns="0" rIns="0" bIns="0" anchor="ctr">
            <a:noAutofit/>
          </a:bodyPr>
          <a:lstStyle>
            <a:lvl1pPr marL="0" indent="0" algn="ctr">
              <a:buNone/>
              <a:defRPr sz="9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12244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413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6658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Date Placeholder 2"/>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0541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75586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2168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8/29/2022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44322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84183" y="151003"/>
            <a:ext cx="10612073" cy="900000"/>
          </a:xfrm>
          <a:prstGeom prst="rect">
            <a:avLst/>
          </a:prstGeom>
        </p:spPr>
        <p:txBody>
          <a:bodyPr vert="horz" lIns="91440" tIns="45720" rIns="91440" bIns="45720" rtlCol="0" anchor="ctr">
            <a:normAutofit/>
          </a:bodyPr>
          <a:lstStyle/>
          <a:p>
            <a:r>
              <a:rPr lang="en-US" dirty="0"/>
              <a:t>Click to edit Master title style</a:t>
            </a:r>
            <a:endParaRPr lang="ro-RO" dirty="0"/>
          </a:p>
        </p:txBody>
      </p:sp>
      <p:sp>
        <p:nvSpPr>
          <p:cNvPr id="3" name="Text Placeholder 2"/>
          <p:cNvSpPr>
            <a:spLocks noGrp="1"/>
          </p:cNvSpPr>
          <p:nvPr>
            <p:ph type="body" idx="1"/>
          </p:nvPr>
        </p:nvSpPr>
        <p:spPr>
          <a:xfrm>
            <a:off x="218114" y="1174459"/>
            <a:ext cx="11778142" cy="5002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o-RO"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a:solidFill>
                  <a:schemeClr val="tx1">
                    <a:tint val="75000"/>
                  </a:schemeClr>
                </a:solidFill>
                <a:latin typeface="Cambria" panose="02040503050406030204" pitchFamily="18" charset="0"/>
                <a:ea typeface="Cambria" panose="02040503050406030204" pitchFamily="18" charset="0"/>
              </a:defRPr>
            </a:lvl1pPr>
          </a:lstStyle>
          <a:p>
            <a:fld id="{96DFF08F-DC6B-4601-B491-B0F83F6DD2DA}" type="datetimeFigureOut">
              <a:rPr lang="en-US" smtClean="0"/>
              <a:pPr/>
              <a:t>8/29/2022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a:solidFill>
                  <a:schemeClr val="tx1">
                    <a:tint val="75000"/>
                  </a:schemeClr>
                </a:solidFill>
                <a:latin typeface="Cambria" panose="02040503050406030204" pitchFamily="18" charset="0"/>
                <a:ea typeface="Cambria" panose="02040503050406030204" pitchFamily="18" charset="0"/>
              </a:defRPr>
            </a:lvl1pPr>
          </a:lstStyle>
          <a:p>
            <a:endParaRPr lang="en-US" dirty="0"/>
          </a:p>
        </p:txBody>
      </p:sp>
      <p:sp>
        <p:nvSpPr>
          <p:cNvPr id="6" name="Slide Number Placeholder 5"/>
          <p:cNvSpPr>
            <a:spLocks noGrp="1"/>
          </p:cNvSpPr>
          <p:nvPr>
            <p:ph type="sldNum" sz="quarter" idx="4"/>
          </p:nvPr>
        </p:nvSpPr>
        <p:spPr>
          <a:xfrm>
            <a:off x="8610600" y="6356350"/>
            <a:ext cx="3385656" cy="365125"/>
          </a:xfrm>
          <a:prstGeom prst="rect">
            <a:avLst/>
          </a:prstGeom>
        </p:spPr>
        <p:txBody>
          <a:bodyPr vert="horz" lIns="91440" tIns="45720" rIns="91440" bIns="45720" rtlCol="0" anchor="ctr"/>
          <a:lstStyle>
            <a:lvl1pPr algn="r">
              <a:defRPr sz="1200" b="1">
                <a:solidFill>
                  <a:schemeClr val="tx1">
                    <a:tint val="75000"/>
                  </a:schemeClr>
                </a:solidFill>
                <a:latin typeface="Cambria" panose="02040503050406030204" pitchFamily="18" charset="0"/>
                <a:ea typeface="Cambria" panose="02040503050406030204" pitchFamily="18" charset="0"/>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0848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600" b="1" kern="1200">
          <a:solidFill>
            <a:srgbClr val="00CC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v"/>
        <a:defRPr sz="2800" b="1" kern="1200">
          <a:solidFill>
            <a:srgbClr val="000066"/>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Wingdings" panose="05000000000000000000" pitchFamily="2" charset="2"/>
        <a:buChar char="ü"/>
        <a:defRPr sz="2400" b="1" kern="1200">
          <a:solidFill>
            <a:srgbClr val="009E00"/>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b="1" kern="1200">
          <a:solidFill>
            <a:srgbClr val="0070C0"/>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Courier New" panose="02070309020205020404" pitchFamily="49" charset="0"/>
        <a:buChar char="o"/>
        <a:defRPr sz="1800" b="1" kern="1200">
          <a:solidFill>
            <a:schemeClr val="bg2">
              <a:lumMod val="50000"/>
            </a:schemeClr>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chemeClr val="bg2">
              <a:lumMod val="25000"/>
            </a:schemeClr>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1" y="2699205"/>
            <a:ext cx="9236278" cy="1783882"/>
          </a:xfrm>
        </p:spPr>
        <p:txBody>
          <a:bodyPr>
            <a:noAutofit/>
          </a:bodyPr>
          <a:lstStyle/>
          <a:p>
            <a:r>
              <a:rPr lang="it-IT" sz="4400" dirty="0"/>
              <a:t>GHID DE PROMOVARE A FORMĂRII PROFESIONALE</a:t>
            </a:r>
            <a:br>
              <a:rPr lang="it-IT" sz="4400" dirty="0"/>
            </a:br>
            <a:r>
              <a:rPr lang="it-IT" sz="2800" dirty="0"/>
              <a:t>IMPORTAN</a:t>
            </a:r>
            <a:r>
              <a:rPr lang="ro-RO" sz="2800" dirty="0"/>
              <a:t>ȚĂ</a:t>
            </a:r>
            <a:r>
              <a:rPr lang="it-IT" sz="2800" dirty="0"/>
              <a:t> – </a:t>
            </a:r>
            <a:r>
              <a:rPr lang="ro-RO" sz="2800" dirty="0"/>
              <a:t>PROMOVARE – </a:t>
            </a:r>
            <a:r>
              <a:rPr lang="it-IT" sz="2800" dirty="0"/>
              <a:t>BUNE PRACTICI</a:t>
            </a:r>
          </a:p>
        </p:txBody>
      </p:sp>
      <p:sp>
        <p:nvSpPr>
          <p:cNvPr id="3" name="Subtitle 2"/>
          <p:cNvSpPr>
            <a:spLocks noGrp="1"/>
          </p:cNvSpPr>
          <p:nvPr>
            <p:ph type="subTitle" idx="1"/>
          </p:nvPr>
        </p:nvSpPr>
        <p:spPr>
          <a:xfrm>
            <a:off x="2910979" y="5257800"/>
            <a:ext cx="9068499" cy="1422368"/>
          </a:xfrm>
        </p:spPr>
        <p:txBody>
          <a:bodyPr>
            <a:normAutofit/>
          </a:bodyPr>
          <a:lstStyle/>
          <a:p>
            <a:r>
              <a:rPr lang="en-US" sz="2000" dirty="0"/>
              <a:t>„</a:t>
            </a:r>
            <a:r>
              <a:rPr lang="ro-RO" sz="2000" dirty="0"/>
              <a:t>Investiții în competențe, o șansă </a:t>
            </a:r>
            <a:endParaRPr lang="en-US" sz="2000" dirty="0"/>
          </a:p>
          <a:p>
            <a:r>
              <a:rPr lang="en-US" sz="2000" dirty="0"/>
              <a:t>p</a:t>
            </a:r>
            <a:r>
              <a:rPr lang="ro-RO" sz="2000" dirty="0" err="1"/>
              <a:t>entru</a:t>
            </a:r>
            <a:r>
              <a:rPr lang="en-US" sz="2000" dirty="0"/>
              <a:t> </a:t>
            </a:r>
            <a:r>
              <a:rPr lang="ro-RO" sz="2000" dirty="0"/>
              <a:t>creșterea calității ocupării</a:t>
            </a:r>
            <a:r>
              <a:rPr lang="en-US" sz="2000" dirty="0"/>
              <a:t>”</a:t>
            </a:r>
            <a:endParaRPr lang="ro-RO" sz="2000" dirty="0"/>
          </a:p>
          <a:p>
            <a:r>
              <a:rPr lang="ro-RO" sz="2000" dirty="0"/>
              <a:t>POCU/726/6/12/134978</a:t>
            </a:r>
          </a:p>
        </p:txBody>
      </p:sp>
      <p:sp>
        <p:nvSpPr>
          <p:cNvPr id="4" name="Rectangle 3"/>
          <p:cNvSpPr/>
          <p:nvPr/>
        </p:nvSpPr>
        <p:spPr>
          <a:xfrm>
            <a:off x="1752600" y="1429671"/>
            <a:ext cx="9144000" cy="276999"/>
          </a:xfrm>
          <a:prstGeom prst="rect">
            <a:avLst/>
          </a:prstGeom>
        </p:spPr>
        <p:txBody>
          <a:bodyPr wrap="square">
            <a:spAutoFit/>
          </a:bodyPr>
          <a:lstStyle/>
          <a:p>
            <a:pPr algn="ctr"/>
            <a:r>
              <a:rPr lang="ro-RO" sz="1200" dirty="0">
                <a:solidFill>
                  <a:schemeClr val="bg2">
                    <a:lumMod val="25000"/>
                  </a:schemeClr>
                </a:solidFill>
                <a:latin typeface="Trebuchet MS" panose="020B0603020202020204" pitchFamily="34" charset="0"/>
              </a:rPr>
              <a:t>Proiect cofinanțat din Fondul Social European prin Programul Operațional Capital Uman</a:t>
            </a:r>
          </a:p>
        </p:txBody>
      </p:sp>
      <p:pic>
        <p:nvPicPr>
          <p:cNvPr id="5" name="Picture 4"/>
          <p:cNvPicPr>
            <a:picLocks noChangeAspect="1"/>
          </p:cNvPicPr>
          <p:nvPr/>
        </p:nvPicPr>
        <p:blipFill>
          <a:blip r:embed="rId3"/>
          <a:stretch>
            <a:fillRect/>
          </a:stretch>
        </p:blipFill>
        <p:spPr>
          <a:xfrm>
            <a:off x="5542484" y="4972853"/>
            <a:ext cx="2247501" cy="1636976"/>
          </a:xfrm>
          <a:prstGeom prst="rect">
            <a:avLst/>
          </a:prstGeom>
        </p:spPr>
      </p:pic>
    </p:spTree>
    <p:extLst>
      <p:ext uri="{BB962C8B-B14F-4D97-AF65-F5344CB8AC3E}">
        <p14:creationId xmlns:p14="http://schemas.microsoft.com/office/powerpoint/2010/main" val="766193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Perspective FPC în Romania</a:t>
            </a:r>
          </a:p>
        </p:txBody>
      </p:sp>
      <p:sp>
        <p:nvSpPr>
          <p:cNvPr id="5" name="Content Placeholder 4"/>
          <p:cNvSpPr>
            <a:spLocks noGrp="1"/>
          </p:cNvSpPr>
          <p:nvPr>
            <p:ph idx="1"/>
          </p:nvPr>
        </p:nvSpPr>
        <p:spPr>
          <a:xfrm>
            <a:off x="218114" y="1395167"/>
            <a:ext cx="11778142" cy="5044648"/>
          </a:xfrm>
        </p:spPr>
        <p:txBody>
          <a:bodyPr>
            <a:normAutofit/>
          </a:bodyPr>
          <a:lstStyle/>
          <a:p>
            <a:r>
              <a:rPr lang="ro-RO" i="1" dirty="0"/>
              <a:t>Țintele de formare profesională a adulților</a:t>
            </a:r>
            <a:endParaRPr lang="en-GB" dirty="0"/>
          </a:p>
          <a:p>
            <a:pPr lvl="1"/>
            <a:r>
              <a:rPr lang="ro-RO" dirty="0"/>
              <a:t>Ținta generală stabilită la nivelul UE : cel puțin 60% dintre adulți ar trebui să participe la învățare în fiecare an până în 2030</a:t>
            </a:r>
            <a:endParaRPr lang="en-GB" dirty="0"/>
          </a:p>
          <a:p>
            <a:r>
              <a:rPr lang="ro-RO" dirty="0"/>
              <a:t>Principiile care ghidează stabilirea țintelor naționale sunt următoarele (Nota Comisiei Europene):</a:t>
            </a:r>
            <a:endParaRPr lang="en-GB" dirty="0"/>
          </a:p>
          <a:p>
            <a:pPr lvl="1"/>
            <a:r>
              <a:rPr lang="ro-RO" dirty="0"/>
              <a:t>Ținta națională trebuie să fie ambițioasă și să asigure o contribuție adecvată la realizarea țintei europene</a:t>
            </a:r>
            <a:endParaRPr lang="en-GB" dirty="0"/>
          </a:p>
          <a:p>
            <a:pPr lvl="1"/>
            <a:r>
              <a:rPr lang="ro-RO" dirty="0"/>
              <a:t>Statele membre care înregistrează decalaje mai mari ar trebui să facă eforturi mai importante prin definirea unui ritm de recuperare ambițios și realist care să sprijine creșterea convergentă la nivelul UE</a:t>
            </a:r>
            <a:endParaRPr lang="en-GB" dirty="0"/>
          </a:p>
          <a:p>
            <a:endParaRPr lang="ro-RO" dirty="0"/>
          </a:p>
        </p:txBody>
      </p:sp>
    </p:spTree>
    <p:extLst>
      <p:ext uri="{BB962C8B-B14F-4D97-AF65-F5344CB8AC3E}">
        <p14:creationId xmlns:p14="http://schemas.microsoft.com/office/powerpoint/2010/main" val="2384867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a:t>Participarea adulților la învățare </a:t>
            </a:r>
            <a:br>
              <a:rPr lang="ro-RO" dirty="0"/>
            </a:br>
            <a:r>
              <a:rPr lang="it-IT" dirty="0"/>
              <a:t>în ultimele 12 luni (25-64 ani) în 2016 (%)</a:t>
            </a:r>
          </a:p>
        </p:txBody>
      </p:sp>
      <p:sp>
        <p:nvSpPr>
          <p:cNvPr id="6" name="Content Placeholder 5"/>
          <p:cNvSpPr>
            <a:spLocks noGrp="1"/>
          </p:cNvSpPr>
          <p:nvPr>
            <p:ph idx="1"/>
          </p:nvPr>
        </p:nvSpPr>
        <p:spPr>
          <a:xfrm>
            <a:off x="218114" y="1174458"/>
            <a:ext cx="3419821" cy="5265357"/>
          </a:xfrm>
        </p:spPr>
        <p:txBody>
          <a:bodyPr>
            <a:noAutofit/>
          </a:bodyPr>
          <a:lstStyle/>
          <a:p>
            <a:pPr lvl="0"/>
            <a:r>
              <a:rPr lang="ro-RO" sz="2000" dirty="0"/>
              <a:t>Nivelul inițial înregistrat de România (2016)</a:t>
            </a:r>
          </a:p>
          <a:p>
            <a:pPr lvl="1"/>
            <a:r>
              <a:rPr lang="ro-RO" sz="2800" dirty="0"/>
              <a:t> </a:t>
            </a:r>
            <a:r>
              <a:rPr lang="ro-RO" sz="2800" dirty="0">
                <a:sym typeface="Wingdings 3" panose="05040102010807070707" pitchFamily="18" charset="2"/>
              </a:rPr>
              <a:t></a:t>
            </a:r>
            <a:r>
              <a:rPr lang="ro-RO" sz="2800" dirty="0"/>
              <a:t>5,8% </a:t>
            </a:r>
            <a:r>
              <a:rPr lang="ro-RO" dirty="0"/>
              <a:t>(MMSS)</a:t>
            </a:r>
            <a:endParaRPr lang="en-GB" dirty="0"/>
          </a:p>
          <a:p>
            <a:pPr lvl="0"/>
            <a:r>
              <a:rPr lang="ro-RO" sz="2000" dirty="0"/>
              <a:t>Media UE 27 (2016) </a:t>
            </a:r>
          </a:p>
          <a:p>
            <a:pPr lvl="1"/>
            <a:r>
              <a:rPr lang="ro-RO" sz="1600" dirty="0">
                <a:sym typeface="Wingdings 3" panose="05040102010807070707" pitchFamily="18" charset="2"/>
              </a:rPr>
              <a:t> </a:t>
            </a:r>
            <a:r>
              <a:rPr lang="ro-RO" sz="1600" dirty="0"/>
              <a:t>37,4%</a:t>
            </a:r>
            <a:endParaRPr lang="en-GB" sz="1600" dirty="0"/>
          </a:p>
          <a:p>
            <a:pPr lvl="0"/>
            <a:r>
              <a:rPr lang="ro-RO" sz="2000" dirty="0"/>
              <a:t>Decalajul României față de media UE (2016) </a:t>
            </a:r>
          </a:p>
          <a:p>
            <a:pPr lvl="1"/>
            <a:r>
              <a:rPr lang="ro-RO" sz="2800" dirty="0">
                <a:sym typeface="Wingdings 3" panose="05040102010807070707" pitchFamily="18" charset="2"/>
              </a:rPr>
              <a:t></a:t>
            </a:r>
            <a:r>
              <a:rPr lang="ro-RO" sz="2800" dirty="0"/>
              <a:t> 31,6 pp</a:t>
            </a:r>
            <a:endParaRPr lang="en-GB" sz="2800" dirty="0"/>
          </a:p>
          <a:p>
            <a:pPr lvl="0"/>
            <a:r>
              <a:rPr lang="ro-RO" sz="2000" dirty="0"/>
              <a:t>Ținta UE 27 (2030) </a:t>
            </a:r>
          </a:p>
          <a:p>
            <a:pPr lvl="1"/>
            <a:r>
              <a:rPr lang="ro-RO" sz="2800" dirty="0">
                <a:sym typeface="Wingdings 3" panose="05040102010807070707" pitchFamily="18" charset="2"/>
              </a:rPr>
              <a:t> </a:t>
            </a:r>
            <a:r>
              <a:rPr lang="ro-RO" sz="2800" dirty="0"/>
              <a:t>60%</a:t>
            </a:r>
            <a:endParaRPr lang="en-GB" sz="2800" dirty="0"/>
          </a:p>
          <a:p>
            <a:pPr lvl="0"/>
            <a:r>
              <a:rPr lang="ro-RO" sz="2000" dirty="0"/>
              <a:t>Progresul așteptat la nivelul UE 27 (2016-2030) </a:t>
            </a:r>
          </a:p>
          <a:p>
            <a:pPr lvl="1"/>
            <a:r>
              <a:rPr lang="ro-RO" sz="2800" dirty="0">
                <a:sym typeface="Wingdings 3" panose="05040102010807070707" pitchFamily="18" charset="2"/>
              </a:rPr>
              <a:t></a:t>
            </a:r>
            <a:r>
              <a:rPr lang="ro-RO" sz="2800" dirty="0"/>
              <a:t>+22,6 pp</a:t>
            </a:r>
            <a:endParaRPr lang="en-GB" sz="2800" dirty="0"/>
          </a:p>
          <a:p>
            <a:endParaRPr lang="ro-RO" sz="2000" dirty="0"/>
          </a:p>
        </p:txBody>
      </p:sp>
      <p:pic>
        <p:nvPicPr>
          <p:cNvPr id="3073"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0567" y="1838633"/>
            <a:ext cx="8421433" cy="4143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7442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err="1"/>
              <a:t>Situatii</a:t>
            </a:r>
            <a:r>
              <a:rPr lang="ro-RO" dirty="0"/>
              <a:t> FPC în Romania</a:t>
            </a:r>
          </a:p>
        </p:txBody>
      </p:sp>
      <p:sp>
        <p:nvSpPr>
          <p:cNvPr id="5" name="Content Placeholder 4"/>
          <p:cNvSpPr>
            <a:spLocks noGrp="1"/>
          </p:cNvSpPr>
          <p:nvPr>
            <p:ph idx="1"/>
          </p:nvPr>
        </p:nvSpPr>
        <p:spPr/>
        <p:txBody>
          <a:bodyPr>
            <a:normAutofit/>
          </a:bodyPr>
          <a:lstStyle/>
          <a:p>
            <a:pPr lvl="0"/>
            <a:r>
              <a:rPr lang="ro-RO" dirty="0"/>
              <a:t>Participare la învățare formală</a:t>
            </a:r>
            <a:endParaRPr lang="en-GB" dirty="0"/>
          </a:p>
          <a:p>
            <a:pPr lvl="1"/>
            <a:r>
              <a:rPr lang="ro-RO" dirty="0"/>
              <a:t>Rata de participare - </a:t>
            </a:r>
            <a:r>
              <a:rPr lang="ro-RO" dirty="0">
                <a:solidFill>
                  <a:srgbClr val="0070C0"/>
                </a:solidFill>
              </a:rPr>
              <a:t>Șomeri: 8,5%, Persoane inactive: 2,3%, Persoane ocupate: 0,9%</a:t>
            </a:r>
            <a:endParaRPr lang="en-GB" dirty="0">
              <a:solidFill>
                <a:srgbClr val="0070C0"/>
              </a:solidFill>
            </a:endParaRPr>
          </a:p>
          <a:p>
            <a:pPr lvl="1"/>
            <a:r>
              <a:rPr lang="ro-RO" dirty="0"/>
              <a:t>64,9% erau absolvenți de studii medii, iar 33,0% absolvenți de studii superioare</a:t>
            </a:r>
            <a:endParaRPr lang="en-GB" dirty="0"/>
          </a:p>
          <a:p>
            <a:pPr lvl="0"/>
            <a:r>
              <a:rPr lang="ro-RO" dirty="0"/>
              <a:t>Participare la învățare non-formală</a:t>
            </a:r>
            <a:endParaRPr lang="en-GB" dirty="0"/>
          </a:p>
          <a:p>
            <a:pPr lvl="1"/>
            <a:r>
              <a:rPr lang="ro-RO" dirty="0"/>
              <a:t>Persoanele ocupate reprezentau 92,1% din totalul participanților, iar salariații reprezentau 87%</a:t>
            </a:r>
            <a:endParaRPr lang="en-GB" dirty="0"/>
          </a:p>
          <a:p>
            <a:pPr lvl="1"/>
            <a:r>
              <a:rPr lang="ro-RO" dirty="0"/>
              <a:t>Rata de participare - Studii superioare: 13,6%, Studii medii: 4,8%, Nivel scăzut de educație: 0,8%</a:t>
            </a:r>
            <a:endParaRPr lang="en-GB" dirty="0"/>
          </a:p>
        </p:txBody>
      </p:sp>
    </p:spTree>
    <p:extLst>
      <p:ext uri="{BB962C8B-B14F-4D97-AF65-F5344CB8AC3E}">
        <p14:creationId xmlns:p14="http://schemas.microsoft.com/office/powerpoint/2010/main" val="1403643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a:t>Propuneri de ținte naționale Romania</a:t>
            </a:r>
            <a:br>
              <a:rPr lang="ro-RO" dirty="0"/>
            </a:br>
            <a:r>
              <a:rPr lang="it-IT" dirty="0"/>
              <a:t>Orizontul 2030</a:t>
            </a:r>
            <a:r>
              <a:rPr lang="ro-RO" dirty="0"/>
              <a:t> - </a:t>
            </a:r>
            <a:r>
              <a:rPr lang="it-IT" dirty="0"/>
              <a:t> Scenarii de lucru</a:t>
            </a:r>
            <a:endParaRPr lang="ro-RO" dirty="0"/>
          </a:p>
        </p:txBody>
      </p:sp>
      <p:sp>
        <p:nvSpPr>
          <p:cNvPr id="5" name="Content Placeholder 4"/>
          <p:cNvSpPr>
            <a:spLocks noGrp="1"/>
          </p:cNvSpPr>
          <p:nvPr>
            <p:ph idx="1"/>
          </p:nvPr>
        </p:nvSpPr>
        <p:spPr>
          <a:xfrm>
            <a:off x="195745" y="1121704"/>
            <a:ext cx="6149371" cy="5265357"/>
          </a:xfrm>
        </p:spPr>
        <p:txBody>
          <a:bodyPr>
            <a:normAutofit fontScale="62500" lnSpcReduction="20000"/>
          </a:bodyPr>
          <a:lstStyle/>
          <a:p>
            <a:pPr lvl="0"/>
            <a:r>
              <a:rPr lang="ro-RO" dirty="0"/>
              <a:t>Varianta 1: </a:t>
            </a:r>
          </a:p>
          <a:p>
            <a:pPr lvl="1"/>
            <a:r>
              <a:rPr lang="ro-RO" sz="2800" dirty="0"/>
              <a:t>ținta națională pentru 2030 = </a:t>
            </a:r>
            <a:r>
              <a:rPr lang="ro-RO" sz="2800" dirty="0">
                <a:solidFill>
                  <a:srgbClr val="0070C0"/>
                </a:solidFill>
              </a:rPr>
              <a:t>17,4%</a:t>
            </a:r>
          </a:p>
          <a:p>
            <a:pPr lvl="1"/>
            <a:r>
              <a:rPr lang="ro-RO" sz="2800" dirty="0"/>
              <a:t>progres către valoarea țintei europene, fără a depăși un nivel de 3 ori mai mare față de nivelul inițial înregistrat în 2016 (modelul restricționat/constrâns propus în Nota CE)</a:t>
            </a:r>
          </a:p>
          <a:p>
            <a:r>
              <a:rPr lang="ro-RO" dirty="0"/>
              <a:t>Varianta 2: </a:t>
            </a:r>
          </a:p>
          <a:p>
            <a:pPr lvl="1"/>
            <a:r>
              <a:rPr lang="ro-RO" sz="2800" dirty="0"/>
              <a:t>ținta națională pentru 2030 = </a:t>
            </a:r>
            <a:r>
              <a:rPr lang="ro-RO" sz="2800" dirty="0">
                <a:solidFill>
                  <a:srgbClr val="0070C0"/>
                </a:solidFill>
              </a:rPr>
              <a:t>19,4%</a:t>
            </a:r>
          </a:p>
          <a:p>
            <a:pPr lvl="1"/>
            <a:r>
              <a:rPr lang="ro-RO" sz="2800" dirty="0"/>
              <a:t>progres către valoarea țintei europene reducând cu 25% decalajul dintre nivelul inițial înregistrat în 2016 și obiectivul stabilit la nivelul UE</a:t>
            </a:r>
            <a:endParaRPr lang="en-GB" sz="2800" dirty="0"/>
          </a:p>
          <a:p>
            <a:pPr lvl="0"/>
            <a:r>
              <a:rPr lang="ro-RO" dirty="0"/>
              <a:t>Varianta 3: </a:t>
            </a:r>
          </a:p>
          <a:p>
            <a:pPr lvl="1"/>
            <a:r>
              <a:rPr lang="ro-RO" sz="2800" dirty="0"/>
              <a:t>ținta națională pentru 2030 = </a:t>
            </a:r>
            <a:r>
              <a:rPr lang="ro-RO" sz="2800" dirty="0">
                <a:solidFill>
                  <a:srgbClr val="0070C0"/>
                </a:solidFill>
              </a:rPr>
              <a:t>23,9%</a:t>
            </a:r>
          </a:p>
          <a:p>
            <a:pPr lvl="1"/>
            <a:r>
              <a:rPr lang="ro-RO" sz="2800" dirty="0"/>
              <a:t>progres către valoarea țintei europene reducând cu o treime decalajul dintre nivelul inițial înregistrat în 2016 și obiectivul stabilit la nivelul UE</a:t>
            </a:r>
          </a:p>
          <a:p>
            <a:pPr lvl="0"/>
            <a:r>
              <a:rPr lang="ro-RO" dirty="0"/>
              <a:t>Varianta 4 : </a:t>
            </a:r>
          </a:p>
          <a:p>
            <a:pPr lvl="1"/>
            <a:r>
              <a:rPr lang="ro-RO" sz="2800" dirty="0"/>
              <a:t>ținta națională pentru 2030 = </a:t>
            </a:r>
            <a:r>
              <a:rPr lang="ro-RO" sz="2800" dirty="0">
                <a:solidFill>
                  <a:srgbClr val="0070C0"/>
                </a:solidFill>
              </a:rPr>
              <a:t>28,4%</a:t>
            </a:r>
          </a:p>
          <a:p>
            <a:pPr lvl="1"/>
            <a:r>
              <a:rPr lang="ro-RO" sz="2800" dirty="0"/>
              <a:t>progres către valoarea țintei europene egal cu progresul așteptat la nivelul UE  (+ 22,6 pp)</a:t>
            </a:r>
            <a:endParaRPr lang="en-GB" sz="2800" dirty="0"/>
          </a:p>
          <a:p>
            <a:endParaRPr lang="en-GB" sz="3200" dirty="0"/>
          </a:p>
          <a:p>
            <a:pPr lvl="0"/>
            <a:endParaRPr lang="en-GB" dirty="0"/>
          </a:p>
        </p:txBody>
      </p:sp>
      <p:sp>
        <p:nvSpPr>
          <p:cNvPr id="3" name="Content Placeholder 4">
            <a:extLst>
              <a:ext uri="{FF2B5EF4-FFF2-40B4-BE49-F238E27FC236}">
                <a16:creationId xmlns:a16="http://schemas.microsoft.com/office/drawing/2014/main" id="{9187CBB1-FB25-32DB-83D1-D5ABEB7A836C}"/>
              </a:ext>
            </a:extLst>
          </p:cNvPr>
          <p:cNvSpPr txBox="1">
            <a:spLocks/>
          </p:cNvSpPr>
          <p:nvPr/>
        </p:nvSpPr>
        <p:spPr>
          <a:xfrm>
            <a:off x="6675215" y="2631572"/>
            <a:ext cx="5321040" cy="3755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v"/>
              <a:defRPr sz="2800" b="1" kern="1200">
                <a:solidFill>
                  <a:srgbClr val="000066"/>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Wingdings" panose="05000000000000000000" pitchFamily="2" charset="2"/>
              <a:buChar char="ü"/>
              <a:defRPr sz="2400" b="1" kern="1200">
                <a:solidFill>
                  <a:srgbClr val="009E00"/>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b="1" kern="1200">
                <a:solidFill>
                  <a:srgbClr val="0070C0"/>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Courier New" panose="02070309020205020404" pitchFamily="49" charset="0"/>
              <a:buChar char="o"/>
              <a:defRPr sz="1800" b="1" kern="1200">
                <a:solidFill>
                  <a:schemeClr val="bg2">
                    <a:lumMod val="50000"/>
                  </a:schemeClr>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chemeClr val="bg2">
                    <a:lumMod val="25000"/>
                  </a:schemeClr>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o-RO" sz="2000" dirty="0"/>
              <a:t>Dimensionarea țintei naționale în domeniul participării adulților la învățare are la bază o abordare normativă</a:t>
            </a:r>
          </a:p>
          <a:p>
            <a:endParaRPr lang="ro-RO" sz="2000" dirty="0"/>
          </a:p>
          <a:p>
            <a:pPr marL="0" indent="0">
              <a:buFont typeface="Wingdings" panose="05000000000000000000" pitchFamily="2" charset="2"/>
              <a:buNone/>
            </a:pPr>
            <a:endParaRPr lang="ro-RO" sz="2000" dirty="0"/>
          </a:p>
          <a:p>
            <a:pPr marL="0" indent="0">
              <a:buFont typeface="Wingdings" panose="05000000000000000000" pitchFamily="2" charset="2"/>
              <a:buNone/>
            </a:pPr>
            <a:endParaRPr lang="en-GB" sz="2000" dirty="0"/>
          </a:p>
          <a:p>
            <a:endParaRPr lang="ro-RO" sz="2000" dirty="0"/>
          </a:p>
          <a:p>
            <a:r>
              <a:rPr lang="ro-RO" sz="2000" dirty="0"/>
              <a:t>Metodele normative pornesc de la proiecția viitorului și apoi deduc regresiv cum și dacă se poate atinge acest viitor</a:t>
            </a:r>
            <a:endParaRPr lang="en-GB" sz="2000" dirty="0"/>
          </a:p>
          <a:p>
            <a:endParaRPr lang="ro-RO" sz="2000" dirty="0"/>
          </a:p>
        </p:txBody>
      </p:sp>
      <p:pic>
        <p:nvPicPr>
          <p:cNvPr id="4" name="Picture 3">
            <a:extLst>
              <a:ext uri="{FF2B5EF4-FFF2-40B4-BE49-F238E27FC236}">
                <a16:creationId xmlns:a16="http://schemas.microsoft.com/office/drawing/2014/main" id="{076B86E8-8FF0-1FDC-208B-1921FDFDF8E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7074" y="4056039"/>
            <a:ext cx="4740992" cy="714991"/>
          </a:xfrm>
          <a:prstGeom prst="rect">
            <a:avLst/>
          </a:prstGeom>
          <a:noFill/>
        </p:spPr>
      </p:pic>
    </p:spTree>
    <p:extLst>
      <p:ext uri="{BB962C8B-B14F-4D97-AF65-F5344CB8AC3E}">
        <p14:creationId xmlns:p14="http://schemas.microsoft.com/office/powerpoint/2010/main" val="3618243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a:t>Propuneri de ținte naționale Romania</a:t>
            </a:r>
            <a:br>
              <a:rPr lang="ro-RO" dirty="0"/>
            </a:br>
            <a:r>
              <a:rPr lang="it-IT" dirty="0"/>
              <a:t>Orizontul 2030</a:t>
            </a:r>
            <a:r>
              <a:rPr lang="ro-RO" dirty="0"/>
              <a:t> - </a:t>
            </a:r>
            <a:r>
              <a:rPr lang="it-IT" dirty="0"/>
              <a:t> Scenarii de lucru</a:t>
            </a:r>
            <a:endParaRPr lang="ro-RO" dirty="0"/>
          </a:p>
        </p:txBody>
      </p:sp>
      <p:graphicFrame>
        <p:nvGraphicFramePr>
          <p:cNvPr id="3" name="Table 2"/>
          <p:cNvGraphicFramePr>
            <a:graphicFrameLocks noGrp="1"/>
          </p:cNvGraphicFramePr>
          <p:nvPr>
            <p:extLst>
              <p:ext uri="{D42A27DB-BD31-4B8C-83A1-F6EECF244321}">
                <p14:modId xmlns:p14="http://schemas.microsoft.com/office/powerpoint/2010/main" val="2909553890"/>
              </p:ext>
            </p:extLst>
          </p:nvPr>
        </p:nvGraphicFramePr>
        <p:xfrm>
          <a:off x="530468" y="1714163"/>
          <a:ext cx="11116023" cy="4760137"/>
        </p:xfrm>
        <a:graphic>
          <a:graphicData uri="http://schemas.openxmlformats.org/drawingml/2006/table">
            <a:tbl>
              <a:tblPr firstRow="1" firstCol="1" bandRow="1">
                <a:tableStyleId>{5C22544A-7EE6-4342-B048-85BDC9FD1C3A}</a:tableStyleId>
              </a:tblPr>
              <a:tblGrid>
                <a:gridCol w="4462225">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872000">
                  <a:extLst>
                    <a:ext uri="{9D8B030D-6E8A-4147-A177-3AD203B41FA5}">
                      <a16:colId xmlns:a16="http://schemas.microsoft.com/office/drawing/2014/main" val="20002"/>
                    </a:ext>
                  </a:extLst>
                </a:gridCol>
                <a:gridCol w="1598899">
                  <a:extLst>
                    <a:ext uri="{9D8B030D-6E8A-4147-A177-3AD203B41FA5}">
                      <a16:colId xmlns:a16="http://schemas.microsoft.com/office/drawing/2014/main" val="20003"/>
                    </a:ext>
                  </a:extLst>
                </a:gridCol>
                <a:gridCol w="1598899">
                  <a:extLst>
                    <a:ext uri="{9D8B030D-6E8A-4147-A177-3AD203B41FA5}">
                      <a16:colId xmlns:a16="http://schemas.microsoft.com/office/drawing/2014/main" val="20004"/>
                    </a:ext>
                  </a:extLst>
                </a:gridCol>
              </a:tblGrid>
              <a:tr h="1079929">
                <a:tc>
                  <a:txBody>
                    <a:bodyPr/>
                    <a:lstStyle/>
                    <a:p>
                      <a:pPr algn="ctr">
                        <a:lnSpc>
                          <a:spcPct val="115000"/>
                        </a:lnSpc>
                        <a:spcAft>
                          <a:spcPts val="0"/>
                        </a:spcAft>
                      </a:pPr>
                      <a:r>
                        <a:rPr lang="ro-RO" sz="2400" dirty="0">
                          <a:solidFill>
                            <a:schemeClr val="tx1"/>
                          </a:solidFill>
                          <a:effectLst/>
                          <a:latin typeface="Cambria" panose="02040503050406030204" pitchFamily="18" charset="0"/>
                          <a:ea typeface="Cambria" panose="02040503050406030204" pitchFamily="18" charset="0"/>
                        </a:rPr>
                        <a:t>Respectarea principiilor</a:t>
                      </a:r>
                      <a:endParaRPr lang="en-GB" sz="20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1800" dirty="0">
                          <a:solidFill>
                            <a:schemeClr val="tx1"/>
                          </a:solidFill>
                          <a:effectLst/>
                          <a:latin typeface="Cambria" panose="02040503050406030204" pitchFamily="18" charset="0"/>
                          <a:ea typeface="Cambria" panose="02040503050406030204" pitchFamily="18" charset="0"/>
                        </a:rPr>
                        <a:t>Varianta 1</a:t>
                      </a:r>
                      <a:endParaRPr lang="en-GB" sz="1800" dirty="0">
                        <a:solidFill>
                          <a:schemeClr val="tx1"/>
                        </a:solidFill>
                        <a:effectLst/>
                        <a:latin typeface="Cambria" panose="02040503050406030204" pitchFamily="18" charset="0"/>
                        <a:ea typeface="Cambria" panose="02040503050406030204" pitchFamily="18" charset="0"/>
                      </a:endParaRPr>
                    </a:p>
                    <a:p>
                      <a:pPr algn="ctr">
                        <a:lnSpc>
                          <a:spcPct val="115000"/>
                        </a:lnSpc>
                        <a:spcAft>
                          <a:spcPts val="0"/>
                        </a:spcAft>
                      </a:pPr>
                      <a:r>
                        <a:rPr lang="en-GB" sz="1600" dirty="0">
                          <a:solidFill>
                            <a:srgbClr val="FF0000"/>
                          </a:solidFill>
                          <a:effectLst/>
                          <a:latin typeface="Cambria" panose="02040503050406030204" pitchFamily="18" charset="0"/>
                          <a:ea typeface="Cambria" panose="02040503050406030204" pitchFamily="18" charset="0"/>
                          <a:cs typeface="Times New Roman" panose="02020603050405020304" pitchFamily="18" charset="0"/>
                        </a:rPr>
                        <a:t>1,74 mil. pers. / 20%</a:t>
                      </a:r>
                    </a:p>
                  </a:txBody>
                  <a:tcPr marL="68580" marR="68580" marT="9525" marB="0" anchor="ctr"/>
                </a:tc>
                <a:tc>
                  <a:txBody>
                    <a:bodyPr/>
                    <a:lstStyle/>
                    <a:p>
                      <a:pPr algn="ctr">
                        <a:lnSpc>
                          <a:spcPct val="115000"/>
                        </a:lnSpc>
                        <a:spcAft>
                          <a:spcPts val="0"/>
                        </a:spcAft>
                      </a:pPr>
                      <a:r>
                        <a:rPr lang="ro-RO" sz="1800" dirty="0">
                          <a:solidFill>
                            <a:schemeClr val="tx1"/>
                          </a:solidFill>
                          <a:effectLst/>
                          <a:latin typeface="Cambria" panose="02040503050406030204" pitchFamily="18" charset="0"/>
                          <a:ea typeface="Cambria" panose="02040503050406030204" pitchFamily="18" charset="0"/>
                        </a:rPr>
                        <a:t>Varianta</a:t>
                      </a:r>
                      <a:r>
                        <a:rPr lang="ro-RO" sz="1600" baseline="0" dirty="0">
                          <a:solidFill>
                            <a:schemeClr val="tx1"/>
                          </a:solidFill>
                          <a:effectLst/>
                          <a:latin typeface="Cambria" panose="02040503050406030204" pitchFamily="18" charset="0"/>
                          <a:ea typeface="Cambria" panose="02040503050406030204" pitchFamily="18" charset="0"/>
                        </a:rPr>
                        <a:t> </a:t>
                      </a:r>
                      <a:r>
                        <a:rPr lang="ro-RO" sz="1800" dirty="0">
                          <a:solidFill>
                            <a:schemeClr val="tx1"/>
                          </a:solidFill>
                          <a:effectLst/>
                          <a:latin typeface="Cambria" panose="02040503050406030204" pitchFamily="18" charset="0"/>
                          <a:ea typeface="Cambria" panose="02040503050406030204" pitchFamily="18" charset="0"/>
                        </a:rPr>
                        <a:t>2</a:t>
                      </a:r>
                      <a:endParaRPr lang="en-GB" sz="1800" dirty="0">
                        <a:solidFill>
                          <a:schemeClr val="tx1"/>
                        </a:solidFill>
                        <a:effectLst/>
                        <a:latin typeface="Cambria" panose="02040503050406030204" pitchFamily="18" charset="0"/>
                        <a:ea typeface="Cambria" panose="02040503050406030204" pitchFamily="18" charset="0"/>
                      </a:endParaRPr>
                    </a:p>
                    <a:p>
                      <a:pPr algn="ctr">
                        <a:lnSpc>
                          <a:spcPct val="115000"/>
                        </a:lnSpc>
                        <a:spcAft>
                          <a:spcPts val="0"/>
                        </a:spcAft>
                      </a:pPr>
                      <a:r>
                        <a:rPr lang="en-GB" sz="1600" dirty="0">
                          <a:solidFill>
                            <a:srgbClr val="FF0000"/>
                          </a:solidFill>
                          <a:effectLst/>
                          <a:latin typeface="Cambria" panose="02040503050406030204" pitchFamily="18" charset="0"/>
                          <a:ea typeface="Cambria" panose="02040503050406030204" pitchFamily="18" charset="0"/>
                          <a:cs typeface="Times New Roman" panose="02020603050405020304" pitchFamily="18" charset="0"/>
                        </a:rPr>
                        <a:t>1,94 mil. pers. / 23%</a:t>
                      </a:r>
                    </a:p>
                  </a:txBody>
                  <a:tcPr marL="68580" marR="68580" marT="9525" marB="0" anchor="ctr"/>
                </a:tc>
                <a:tc>
                  <a:txBody>
                    <a:bodyPr/>
                    <a:lstStyle/>
                    <a:p>
                      <a:pPr algn="ctr">
                        <a:lnSpc>
                          <a:spcPct val="115000"/>
                        </a:lnSpc>
                        <a:spcAft>
                          <a:spcPts val="0"/>
                        </a:spcAft>
                      </a:pPr>
                      <a:r>
                        <a:rPr lang="ro-RO" sz="1800" dirty="0">
                          <a:solidFill>
                            <a:schemeClr val="tx1"/>
                          </a:solidFill>
                          <a:effectLst/>
                          <a:latin typeface="Cambria" panose="02040503050406030204" pitchFamily="18" charset="0"/>
                          <a:ea typeface="Cambria" panose="02040503050406030204" pitchFamily="18" charset="0"/>
                        </a:rPr>
                        <a:t>Varianta</a:t>
                      </a:r>
                      <a:r>
                        <a:rPr lang="ro-RO" sz="1600" baseline="0" dirty="0">
                          <a:solidFill>
                            <a:schemeClr val="tx1"/>
                          </a:solidFill>
                          <a:effectLst/>
                          <a:latin typeface="Cambria" panose="02040503050406030204" pitchFamily="18" charset="0"/>
                          <a:ea typeface="Cambria" panose="02040503050406030204" pitchFamily="18" charset="0"/>
                        </a:rPr>
                        <a:t> </a:t>
                      </a:r>
                      <a:r>
                        <a:rPr lang="ro-RO" sz="1800" dirty="0">
                          <a:solidFill>
                            <a:schemeClr val="tx1"/>
                          </a:solidFill>
                          <a:effectLst/>
                          <a:latin typeface="Cambria" panose="02040503050406030204" pitchFamily="18" charset="0"/>
                          <a:ea typeface="Cambria" panose="02040503050406030204" pitchFamily="18" charset="0"/>
                        </a:rPr>
                        <a:t>3</a:t>
                      </a:r>
                      <a:endParaRPr lang="en-GB" sz="1800" dirty="0">
                        <a:solidFill>
                          <a:schemeClr val="tx1"/>
                        </a:solidFill>
                        <a:effectLst/>
                        <a:latin typeface="Cambria" panose="02040503050406030204" pitchFamily="18" charset="0"/>
                        <a:ea typeface="Cambria" panose="02040503050406030204" pitchFamily="18" charset="0"/>
                      </a:endParaRPr>
                    </a:p>
                    <a:p>
                      <a:pPr algn="ctr">
                        <a:lnSpc>
                          <a:spcPct val="115000"/>
                        </a:lnSpc>
                        <a:spcAft>
                          <a:spcPts val="0"/>
                        </a:spcAft>
                      </a:pPr>
                      <a:r>
                        <a:rPr lang="en-GB" sz="1600" dirty="0">
                          <a:solidFill>
                            <a:srgbClr val="FF0000"/>
                          </a:solidFill>
                          <a:effectLst/>
                          <a:latin typeface="Cambria" panose="02040503050406030204" pitchFamily="18" charset="0"/>
                          <a:ea typeface="Cambria" panose="02040503050406030204" pitchFamily="18" charset="0"/>
                          <a:cs typeface="Times New Roman" panose="02020603050405020304" pitchFamily="18" charset="0"/>
                        </a:rPr>
                        <a:t>2,39 mil. pers.  / 29%</a:t>
                      </a:r>
                    </a:p>
                  </a:txBody>
                  <a:tcPr marL="68580" marR="68580" marT="9525" marB="0" anchor="ctr"/>
                </a:tc>
                <a:tc>
                  <a:txBody>
                    <a:bodyPr/>
                    <a:lstStyle/>
                    <a:p>
                      <a:pPr algn="ctr">
                        <a:lnSpc>
                          <a:spcPct val="115000"/>
                        </a:lnSpc>
                        <a:spcAft>
                          <a:spcPts val="0"/>
                        </a:spcAft>
                      </a:pPr>
                      <a:r>
                        <a:rPr lang="ro-RO" sz="1800" dirty="0">
                          <a:solidFill>
                            <a:schemeClr val="tx1"/>
                          </a:solidFill>
                          <a:effectLst/>
                          <a:latin typeface="Cambria" panose="02040503050406030204" pitchFamily="18" charset="0"/>
                          <a:ea typeface="Cambria" panose="02040503050406030204" pitchFamily="18" charset="0"/>
                        </a:rPr>
                        <a:t>Varianta</a:t>
                      </a:r>
                      <a:r>
                        <a:rPr lang="ro-RO" sz="1600" baseline="0" dirty="0">
                          <a:solidFill>
                            <a:schemeClr val="tx1"/>
                          </a:solidFill>
                          <a:effectLst/>
                          <a:latin typeface="Cambria" panose="02040503050406030204" pitchFamily="18" charset="0"/>
                          <a:ea typeface="Cambria" panose="02040503050406030204" pitchFamily="18" charset="0"/>
                        </a:rPr>
                        <a:t> </a:t>
                      </a:r>
                      <a:r>
                        <a:rPr lang="ro-RO" sz="1800" dirty="0">
                          <a:solidFill>
                            <a:schemeClr val="tx1"/>
                          </a:solidFill>
                          <a:effectLst/>
                          <a:latin typeface="Cambria" panose="02040503050406030204" pitchFamily="18" charset="0"/>
                          <a:ea typeface="Cambria" panose="02040503050406030204" pitchFamily="18" charset="0"/>
                        </a:rPr>
                        <a:t>4</a:t>
                      </a:r>
                      <a:endParaRPr lang="en-GB" sz="1800" dirty="0">
                        <a:solidFill>
                          <a:schemeClr val="tx1"/>
                        </a:solidFill>
                        <a:effectLst/>
                        <a:latin typeface="Cambria" panose="02040503050406030204" pitchFamily="18" charset="0"/>
                        <a:ea typeface="Cambria" panose="02040503050406030204" pitchFamily="18" charset="0"/>
                      </a:endParaRPr>
                    </a:p>
                    <a:p>
                      <a:pPr algn="ctr">
                        <a:lnSpc>
                          <a:spcPct val="115000"/>
                        </a:lnSpc>
                        <a:spcAft>
                          <a:spcPts val="0"/>
                        </a:spcAft>
                      </a:pPr>
                      <a:r>
                        <a:rPr lang="en-GB" sz="1600" dirty="0">
                          <a:solidFill>
                            <a:srgbClr val="FF0000"/>
                          </a:solidFill>
                          <a:effectLst/>
                          <a:latin typeface="Cambria" panose="02040503050406030204" pitchFamily="18" charset="0"/>
                          <a:ea typeface="Cambria" panose="02040503050406030204" pitchFamily="18" charset="0"/>
                          <a:cs typeface="Times New Roman" panose="02020603050405020304" pitchFamily="18" charset="0"/>
                        </a:rPr>
                        <a:t>2,84 mil. pers. / 34%</a:t>
                      </a:r>
                    </a:p>
                  </a:txBody>
                  <a:tcPr marL="68580" marR="68580" marT="9525" marB="0" anchor="ctr"/>
                </a:tc>
                <a:extLst>
                  <a:ext uri="{0D108BD9-81ED-4DB2-BD59-A6C34878D82A}">
                    <a16:rowId xmlns:a16="http://schemas.microsoft.com/office/drawing/2014/main" val="10000"/>
                  </a:ext>
                </a:extLst>
              </a:tr>
              <a:tr h="431800">
                <a:tc>
                  <a:txBody>
                    <a:bodyPr/>
                    <a:lstStyle/>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Principiul 1: </a:t>
                      </a:r>
                      <a:endParaRPr lang="en-GB" sz="2000" dirty="0">
                        <a:solidFill>
                          <a:srgbClr val="002478"/>
                        </a:solidFill>
                        <a:effectLst/>
                        <a:latin typeface="Cambria" panose="02040503050406030204" pitchFamily="18" charset="0"/>
                        <a:ea typeface="Cambria" panose="02040503050406030204" pitchFamily="18" charset="0"/>
                      </a:endParaRPr>
                    </a:p>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ambițios/  contribuție adecvată</a:t>
                      </a:r>
                      <a:endParaRPr lang="en-GB" sz="2000" dirty="0">
                        <a:solidFill>
                          <a:srgbClr val="002478"/>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0001"/>
                  </a:ext>
                </a:extLst>
              </a:tr>
              <a:tr h="431800">
                <a:tc>
                  <a:txBody>
                    <a:bodyPr/>
                    <a:lstStyle/>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Principiul 2</a:t>
                      </a:r>
                      <a:endParaRPr lang="en-GB" sz="2000" dirty="0">
                        <a:solidFill>
                          <a:srgbClr val="002478"/>
                        </a:solidFill>
                        <a:effectLst/>
                        <a:latin typeface="Cambria" panose="02040503050406030204" pitchFamily="18" charset="0"/>
                        <a:ea typeface="Cambria" panose="02040503050406030204" pitchFamily="18" charset="0"/>
                      </a:endParaRPr>
                    </a:p>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efort / creștere convergentă</a:t>
                      </a:r>
                      <a:endParaRPr lang="en-GB" sz="2000" dirty="0">
                        <a:solidFill>
                          <a:srgbClr val="002478"/>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tc>
                <a:tc>
                  <a:txBody>
                    <a:bodyPr/>
                    <a:lstStyle/>
                    <a:p>
                      <a:pPr>
                        <a:lnSpc>
                          <a:spcPct val="107000"/>
                        </a:lnSpc>
                      </a:pP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nSpc>
                          <a:spcPct val="107000"/>
                        </a:lnSpc>
                      </a:pP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nSpc>
                          <a:spcPct val="107000"/>
                        </a:lnSpc>
                      </a:pP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0002"/>
                  </a:ext>
                </a:extLst>
              </a:tr>
              <a:tr h="431800">
                <a:tc>
                  <a:txBody>
                    <a:bodyPr/>
                    <a:lstStyle/>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Principiul 3</a:t>
                      </a:r>
                      <a:endParaRPr lang="en-GB" sz="2000" dirty="0">
                        <a:solidFill>
                          <a:srgbClr val="002478"/>
                        </a:solidFill>
                        <a:effectLst/>
                        <a:latin typeface="Cambria" panose="02040503050406030204" pitchFamily="18" charset="0"/>
                        <a:ea typeface="Cambria" panose="02040503050406030204" pitchFamily="18" charset="0"/>
                      </a:endParaRPr>
                    </a:p>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ținta națională peste ținta UE</a:t>
                      </a:r>
                      <a:endParaRPr lang="en-GB" sz="2000" dirty="0">
                        <a:solidFill>
                          <a:srgbClr val="002478"/>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0003"/>
                  </a:ext>
                </a:extLst>
              </a:tr>
              <a:tr h="431800">
                <a:tc>
                  <a:txBody>
                    <a:bodyPr/>
                    <a:lstStyle/>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Principiul 4</a:t>
                      </a:r>
                      <a:endParaRPr lang="en-GB" sz="2000" dirty="0">
                        <a:solidFill>
                          <a:srgbClr val="002478"/>
                        </a:solidFill>
                        <a:effectLst/>
                        <a:latin typeface="Cambria" panose="02040503050406030204" pitchFamily="18" charset="0"/>
                        <a:ea typeface="Cambria" panose="02040503050406030204" pitchFamily="18" charset="0"/>
                      </a:endParaRPr>
                    </a:p>
                    <a:p>
                      <a:pPr>
                        <a:lnSpc>
                          <a:spcPct val="115000"/>
                        </a:lnSpc>
                        <a:spcAft>
                          <a:spcPts val="0"/>
                        </a:spcAft>
                      </a:pPr>
                      <a:r>
                        <a:rPr lang="ro-RO" sz="2400" dirty="0">
                          <a:solidFill>
                            <a:srgbClr val="002478"/>
                          </a:solidFill>
                          <a:effectLst/>
                          <a:latin typeface="Cambria" panose="02040503050406030204" pitchFamily="18" charset="0"/>
                          <a:ea typeface="Cambria" panose="02040503050406030204" pitchFamily="18" charset="0"/>
                        </a:rPr>
                        <a:t>ținta </a:t>
                      </a:r>
                      <a:r>
                        <a:rPr lang="ro-RO" sz="2400" dirty="0" err="1">
                          <a:solidFill>
                            <a:srgbClr val="002478"/>
                          </a:solidFill>
                          <a:effectLst/>
                          <a:latin typeface="Cambria" panose="02040503050406030204" pitchFamily="18" charset="0"/>
                          <a:ea typeface="Cambria" panose="02040503050406030204" pitchFamily="18" charset="0"/>
                        </a:rPr>
                        <a:t>naț</a:t>
                      </a:r>
                      <a:r>
                        <a:rPr lang="ro-RO" sz="2400" dirty="0">
                          <a:solidFill>
                            <a:srgbClr val="002478"/>
                          </a:solidFill>
                          <a:effectLst/>
                          <a:latin typeface="Cambria" panose="02040503050406030204" pitchFamily="18" charset="0"/>
                          <a:ea typeface="Cambria" panose="02040503050406030204" pitchFamily="18" charset="0"/>
                        </a:rPr>
                        <a:t>. pe baza ind. comuni</a:t>
                      </a:r>
                      <a:endParaRPr lang="en-GB" sz="2000" dirty="0">
                        <a:solidFill>
                          <a:srgbClr val="002478"/>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a:effectLst/>
                          <a:latin typeface="Cambria" panose="02040503050406030204" pitchFamily="18" charset="0"/>
                          <a:ea typeface="Cambria" panose="02040503050406030204" pitchFamily="18" charset="0"/>
                          <a:sym typeface="Wingdings" panose="05000000000000000000" pitchFamily="2" charset="2"/>
                        </a:rPr>
                        <a:t></a:t>
                      </a:r>
                      <a:endParaRPr lang="en-GB" sz="20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tc>
                  <a:txBody>
                    <a:bodyPr/>
                    <a:lstStyle/>
                    <a:p>
                      <a:pPr algn="ctr">
                        <a:lnSpc>
                          <a:spcPct val="115000"/>
                        </a:lnSpc>
                        <a:spcAft>
                          <a:spcPts val="0"/>
                        </a:spcAft>
                      </a:pPr>
                      <a:r>
                        <a:rPr lang="ro-RO" sz="4000" dirty="0">
                          <a:effectLst/>
                          <a:latin typeface="Cambria" panose="02040503050406030204" pitchFamily="18" charset="0"/>
                          <a:ea typeface="Cambria" panose="02040503050406030204" pitchFamily="18" charset="0"/>
                          <a:sym typeface="Wingdings" panose="05000000000000000000" pitchFamily="2" charset="2"/>
                        </a:rPr>
                        <a:t></a:t>
                      </a:r>
                      <a:endParaRPr lang="en-GB" sz="20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08691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a:t>Promovare și inovație în formarea profesională continuă</a:t>
            </a:r>
            <a:endParaRPr lang="ro-RO" dirty="0"/>
          </a:p>
        </p:txBody>
      </p:sp>
      <p:sp>
        <p:nvSpPr>
          <p:cNvPr id="5" name="Content Placeholder 4"/>
          <p:cNvSpPr>
            <a:spLocks noGrp="1"/>
          </p:cNvSpPr>
          <p:nvPr>
            <p:ph type="body" idx="1"/>
          </p:nvPr>
        </p:nvSpPr>
        <p:spPr/>
        <p:txBody>
          <a:bodyPr anchor="ctr"/>
          <a:lstStyle/>
          <a:p>
            <a:pPr algn="ctr" defTabSz="896938">
              <a:tabLst>
                <a:tab pos="176213" algn="l"/>
              </a:tabLst>
            </a:pPr>
            <a:r>
              <a:rPr lang="en-US" sz="9600" dirty="0"/>
              <a:t>IV</a:t>
            </a:r>
            <a:endParaRPr lang="ro-RO" sz="9600" dirty="0"/>
          </a:p>
        </p:txBody>
      </p:sp>
    </p:spTree>
    <p:extLst>
      <p:ext uri="{BB962C8B-B14F-4D97-AF65-F5344CB8AC3E}">
        <p14:creationId xmlns:p14="http://schemas.microsoft.com/office/powerpoint/2010/main" val="422621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ro-RO" dirty="0"/>
              <a:t>Promovarea</a:t>
            </a:r>
            <a:r>
              <a:rPr lang="en-US" dirty="0"/>
              <a:t> </a:t>
            </a:r>
            <a:r>
              <a:rPr lang="ro-RO" dirty="0"/>
              <a:t>FPC: </a:t>
            </a:r>
            <a:br>
              <a:rPr lang="en-US" dirty="0"/>
            </a:br>
            <a:r>
              <a:rPr lang="ro-RO" dirty="0"/>
              <a:t>ținte, direcții de acțiune</a:t>
            </a:r>
          </a:p>
        </p:txBody>
      </p:sp>
      <p:sp>
        <p:nvSpPr>
          <p:cNvPr id="5" name="Content Placeholder 4"/>
          <p:cNvSpPr>
            <a:spLocks noGrp="1"/>
          </p:cNvSpPr>
          <p:nvPr>
            <p:ph idx="1"/>
          </p:nvPr>
        </p:nvSpPr>
        <p:spPr>
          <a:xfrm>
            <a:off x="218114" y="1640264"/>
            <a:ext cx="11778142" cy="4799551"/>
          </a:xfrm>
        </p:spPr>
        <p:txBody>
          <a:bodyPr>
            <a:normAutofit/>
          </a:bodyPr>
          <a:lstStyle/>
          <a:p>
            <a:pPr marL="514350" indent="-514350">
              <a:lnSpc>
                <a:spcPct val="150000"/>
              </a:lnSpc>
              <a:buAutoNum type="arabicPeriod"/>
            </a:pPr>
            <a:r>
              <a:rPr lang="ro-RO" sz="2400" dirty="0"/>
              <a:t>O prima direcție este </a:t>
            </a:r>
            <a:r>
              <a:rPr lang="ro-RO" sz="2400" dirty="0">
                <a:solidFill>
                  <a:srgbClr val="FF0000"/>
                </a:solidFill>
              </a:rPr>
              <a:t>consolidarea propriu-zisă a formării profesionale </a:t>
            </a:r>
            <a:r>
              <a:rPr lang="ro-RO" sz="2400" dirty="0"/>
              <a:t>(cadru şi condiții), care, pentru ducerea la îndeplinire și cu implicarea partenerilor sociali, poate include următoarele tipuri de masuri:</a:t>
            </a:r>
            <a:endParaRPr lang="en-GB" sz="2400" dirty="0"/>
          </a:p>
          <a:p>
            <a:pPr marL="457200" indent="-457200">
              <a:lnSpc>
                <a:spcPct val="150000"/>
              </a:lnSpc>
              <a:buFont typeface="Wingdings" panose="05000000000000000000" pitchFamily="2" charset="2"/>
              <a:buAutoNum type="arabicPeriod"/>
            </a:pPr>
            <a:r>
              <a:rPr lang="ro-RO" sz="2400" dirty="0"/>
              <a:t>O a doua direcție care să  conducă la </a:t>
            </a:r>
            <a:r>
              <a:rPr lang="ro-RO" sz="2400" dirty="0">
                <a:solidFill>
                  <a:srgbClr val="FF0000"/>
                </a:solidFill>
              </a:rPr>
              <a:t>promovarea și consolidarea formării profesionale ca proces</a:t>
            </a:r>
            <a:r>
              <a:rPr lang="ro-RO" sz="2400" dirty="0"/>
              <a:t>, este sprijinirea participării adulților la educație și formare profesională de calitate, favorabilă incluziunii, atractivă, mai flexibilă și adecvată tranzițiilor digitale și verzi, prin:</a:t>
            </a:r>
            <a:endParaRPr lang="en-GB" sz="2400" dirty="0"/>
          </a:p>
          <a:p>
            <a:pPr marL="457200" indent="-457200">
              <a:lnSpc>
                <a:spcPct val="150000"/>
              </a:lnSpc>
              <a:buFont typeface="Wingdings" panose="05000000000000000000" pitchFamily="2" charset="2"/>
              <a:buAutoNum type="arabicPeriod"/>
            </a:pPr>
            <a:r>
              <a:rPr lang="ro-RO" sz="2400" dirty="0"/>
              <a:t>O a treia direcție de acțiune ar putea viza </a:t>
            </a:r>
            <a:r>
              <a:rPr lang="ro-RO" sz="2400" dirty="0">
                <a:solidFill>
                  <a:srgbClr val="FF0000"/>
                </a:solidFill>
              </a:rPr>
              <a:t>cooperarea şi parteneriatul</a:t>
            </a:r>
            <a:r>
              <a:rPr lang="ro-RO" sz="2400" dirty="0"/>
              <a:t>;</a:t>
            </a:r>
            <a:endParaRPr lang="en-GB" sz="2400" dirty="0"/>
          </a:p>
          <a:p>
            <a:pPr marL="457200" indent="-457200">
              <a:lnSpc>
                <a:spcPct val="150000"/>
              </a:lnSpc>
              <a:buFont typeface="Wingdings" panose="05000000000000000000" pitchFamily="2" charset="2"/>
              <a:buAutoNum type="arabicPeriod"/>
            </a:pPr>
            <a:endParaRPr lang="en-GB" sz="2000" dirty="0"/>
          </a:p>
          <a:p>
            <a:pPr marL="457200" indent="-457200">
              <a:lnSpc>
                <a:spcPct val="150000"/>
              </a:lnSpc>
              <a:buAutoNum type="arabicPeriod"/>
            </a:pPr>
            <a:endParaRPr lang="en-GB" sz="2400" dirty="0"/>
          </a:p>
          <a:p>
            <a:pPr marL="0" indent="0">
              <a:lnSpc>
                <a:spcPct val="150000"/>
              </a:lnSpc>
              <a:buNone/>
            </a:pPr>
            <a:endParaRPr lang="ro-RO" dirty="0"/>
          </a:p>
        </p:txBody>
      </p:sp>
    </p:spTree>
    <p:extLst>
      <p:ext uri="{BB962C8B-B14F-4D97-AF65-F5344CB8AC3E}">
        <p14:creationId xmlns:p14="http://schemas.microsoft.com/office/powerpoint/2010/main" val="2402309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Impactul</a:t>
            </a:r>
            <a:r>
              <a:rPr lang="en-US" dirty="0"/>
              <a:t> </a:t>
            </a:r>
            <a:r>
              <a:rPr lang="en-US" dirty="0" err="1"/>
              <a:t>digitalizarii</a:t>
            </a:r>
            <a:r>
              <a:rPr lang="en-US" dirty="0"/>
              <a:t> in FPC</a:t>
            </a:r>
            <a:endParaRPr lang="ro-RO" dirty="0"/>
          </a:p>
        </p:txBody>
      </p:sp>
      <p:sp>
        <p:nvSpPr>
          <p:cNvPr id="5" name="Content Placeholder 4"/>
          <p:cNvSpPr>
            <a:spLocks noGrp="1"/>
          </p:cNvSpPr>
          <p:nvPr>
            <p:ph idx="1"/>
          </p:nvPr>
        </p:nvSpPr>
        <p:spPr>
          <a:xfrm>
            <a:off x="218114" y="1338606"/>
            <a:ext cx="11778142" cy="5101209"/>
          </a:xfrm>
        </p:spPr>
        <p:txBody>
          <a:bodyPr>
            <a:normAutofit/>
          </a:bodyPr>
          <a:lstStyle/>
          <a:p>
            <a:r>
              <a:rPr lang="en-GB" dirty="0"/>
              <a:t>C</a:t>
            </a:r>
            <a:r>
              <a:rPr lang="ro-RO" dirty="0" err="1"/>
              <a:t>oncluzii</a:t>
            </a:r>
            <a:r>
              <a:rPr lang="ro-RO" dirty="0"/>
              <a:t> și necesități care derivă din impactul inovației și digitalizării în formarea profesională.</a:t>
            </a:r>
            <a:endParaRPr lang="en-GB" dirty="0"/>
          </a:p>
          <a:p>
            <a:pPr lvl="1"/>
            <a:r>
              <a:rPr lang="ro-RO" dirty="0"/>
              <a:t>Creșterea rapidă a utilizării sistemelor digitale / apariția unui model de formare individuală (autoinstruire);</a:t>
            </a:r>
            <a:endParaRPr lang="en-GB" dirty="0"/>
          </a:p>
          <a:p>
            <a:pPr lvl="1"/>
            <a:r>
              <a:rPr lang="ro-RO" dirty="0"/>
              <a:t>Autoinstruirea / Formarea individuală, deși extrem de accesibilă și preferată (din rațiuni diverse) generează o întreagă serie de probleme legate de validarea rezultatelor formării;</a:t>
            </a:r>
            <a:endParaRPr lang="en-GB" dirty="0"/>
          </a:p>
          <a:p>
            <a:pPr lvl="1"/>
            <a:r>
              <a:rPr lang="ro-RO" dirty="0"/>
              <a:t>Impactul inovațiilor şi tehnologiei utilizate în formare, predare și învățare se bazează în mare măsură pe resursele umane alocate programelor de instruire</a:t>
            </a:r>
            <a:r>
              <a:rPr lang="en-GB" dirty="0"/>
              <a:t>;</a:t>
            </a:r>
            <a:r>
              <a:rPr lang="ro-RO" dirty="0"/>
              <a:t> </a:t>
            </a:r>
            <a:endParaRPr lang="en-GB" dirty="0"/>
          </a:p>
          <a:p>
            <a:pPr lvl="1"/>
            <a:r>
              <a:rPr lang="ro-RO" dirty="0"/>
              <a:t>Noile tehnologii și cerințele generate de piața muncii solicită programe EFP/FPC orientate cu prioritate pe instruire practică / formare bazată pe</a:t>
            </a:r>
            <a:r>
              <a:rPr lang="en-GB" dirty="0"/>
              <a:t>.</a:t>
            </a:r>
          </a:p>
          <a:p>
            <a:pPr lvl="1"/>
            <a:endParaRPr lang="ro-RO" dirty="0"/>
          </a:p>
        </p:txBody>
      </p:sp>
    </p:spTree>
    <p:extLst>
      <p:ext uri="{BB962C8B-B14F-4D97-AF65-F5344CB8AC3E}">
        <p14:creationId xmlns:p14="http://schemas.microsoft.com/office/powerpoint/2010/main" val="3007785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
            </a:r>
            <a:r>
              <a:rPr lang="ro-RO" dirty="0"/>
              <a:t>odele </a:t>
            </a:r>
            <a:br>
              <a:rPr lang="en-US" dirty="0"/>
            </a:br>
            <a:r>
              <a:rPr lang="ro-RO" dirty="0"/>
              <a:t>de bune practici </a:t>
            </a:r>
            <a:br>
              <a:rPr lang="en-US" dirty="0"/>
            </a:br>
            <a:r>
              <a:rPr lang="ro-RO" dirty="0"/>
              <a:t>în EFP / FPC </a:t>
            </a:r>
          </a:p>
        </p:txBody>
      </p:sp>
      <p:sp>
        <p:nvSpPr>
          <p:cNvPr id="5" name="Content Placeholder 4"/>
          <p:cNvSpPr>
            <a:spLocks noGrp="1"/>
          </p:cNvSpPr>
          <p:nvPr>
            <p:ph type="body" idx="1"/>
          </p:nvPr>
        </p:nvSpPr>
        <p:spPr/>
        <p:txBody>
          <a:bodyPr anchor="ctr"/>
          <a:lstStyle/>
          <a:p>
            <a:pPr algn="ctr" defTabSz="896938">
              <a:tabLst>
                <a:tab pos="176213" algn="l"/>
              </a:tabLst>
            </a:pPr>
            <a:r>
              <a:rPr lang="en-US" sz="9600" dirty="0"/>
              <a:t>V</a:t>
            </a:r>
            <a:endParaRPr lang="ro-RO" sz="9600" dirty="0"/>
          </a:p>
        </p:txBody>
      </p:sp>
    </p:spTree>
    <p:extLst>
      <p:ext uri="{BB962C8B-B14F-4D97-AF65-F5344CB8AC3E}">
        <p14:creationId xmlns:p14="http://schemas.microsoft.com/office/powerpoint/2010/main" val="4174383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o-RO" dirty="0"/>
              <a:t>Tendințe actuale în FPC</a:t>
            </a:r>
          </a:p>
        </p:txBody>
      </p:sp>
      <p:sp>
        <p:nvSpPr>
          <p:cNvPr id="5" name="Content Placeholder 4"/>
          <p:cNvSpPr>
            <a:spLocks noGrp="1"/>
          </p:cNvSpPr>
          <p:nvPr>
            <p:ph idx="1"/>
          </p:nvPr>
        </p:nvSpPr>
        <p:spPr>
          <a:xfrm>
            <a:off x="218114" y="1174459"/>
            <a:ext cx="11778142" cy="724680"/>
          </a:xfrm>
        </p:spPr>
        <p:txBody>
          <a:bodyPr>
            <a:normAutofit/>
          </a:bodyPr>
          <a:lstStyle/>
          <a:p>
            <a:r>
              <a:rPr lang="ro-RO" sz="2400" dirty="0"/>
              <a:t>Abordări conceptuale în formarea profesională: cadru clasic vs. cadru dorit</a:t>
            </a:r>
            <a:endParaRPr lang="en-GB" sz="2400" dirty="0"/>
          </a:p>
          <a:p>
            <a:endParaRPr lang="ro-RO" sz="2400"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882390" y="1620300"/>
            <a:ext cx="8114464" cy="5316831"/>
          </a:xfrm>
          <a:prstGeom prst="rect">
            <a:avLst/>
          </a:prstGeom>
          <a:noFill/>
        </p:spPr>
      </p:pic>
    </p:spTree>
    <p:extLst>
      <p:ext uri="{BB962C8B-B14F-4D97-AF65-F5344CB8AC3E}">
        <p14:creationId xmlns:p14="http://schemas.microsoft.com/office/powerpoint/2010/main" val="3301049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Cuprins</a:t>
            </a:r>
            <a:endParaRPr lang="ro-RO" dirty="0"/>
          </a:p>
        </p:txBody>
      </p:sp>
      <p:sp>
        <p:nvSpPr>
          <p:cNvPr id="5" name="Content Placeholder 4"/>
          <p:cNvSpPr>
            <a:spLocks noGrp="1"/>
          </p:cNvSpPr>
          <p:nvPr>
            <p:ph idx="1"/>
          </p:nvPr>
        </p:nvSpPr>
        <p:spPr>
          <a:xfrm>
            <a:off x="2453054" y="1337732"/>
            <a:ext cx="9543203" cy="5085149"/>
          </a:xfrm>
        </p:spPr>
        <p:txBody>
          <a:bodyPr>
            <a:noAutofit/>
          </a:bodyPr>
          <a:lstStyle/>
          <a:p>
            <a:pPr marL="514350" indent="-514350">
              <a:lnSpc>
                <a:spcPct val="100000"/>
              </a:lnSpc>
              <a:buFont typeface="+mj-lt"/>
              <a:buAutoNum type="romanUcPeriod"/>
            </a:pPr>
            <a:r>
              <a:rPr lang="en-US" sz="3200" dirty="0" err="1"/>
              <a:t>Generalități</a:t>
            </a:r>
            <a:r>
              <a:rPr lang="en-US" sz="3200" dirty="0"/>
              <a:t> </a:t>
            </a:r>
            <a:r>
              <a:rPr lang="en-US" sz="3200" dirty="0" err="1"/>
              <a:t>privind</a:t>
            </a:r>
            <a:r>
              <a:rPr lang="en-US" sz="3200" dirty="0"/>
              <a:t> </a:t>
            </a:r>
            <a:r>
              <a:rPr lang="en-US" sz="3200" dirty="0" err="1"/>
              <a:t>formarea</a:t>
            </a:r>
            <a:r>
              <a:rPr lang="en-US" sz="3200" dirty="0"/>
              <a:t> </a:t>
            </a:r>
            <a:r>
              <a:rPr lang="en-US" sz="3200" dirty="0" err="1"/>
              <a:t>profesională</a:t>
            </a:r>
            <a:r>
              <a:rPr lang="en-US" sz="3200" dirty="0"/>
              <a:t> </a:t>
            </a:r>
          </a:p>
          <a:p>
            <a:pPr marL="514350" indent="-514350">
              <a:lnSpc>
                <a:spcPct val="100000"/>
              </a:lnSpc>
              <a:buFont typeface="+mj-lt"/>
              <a:buAutoNum type="romanUcPeriod"/>
            </a:pPr>
            <a:r>
              <a:rPr lang="en-US" sz="3200" dirty="0"/>
              <a:t> </a:t>
            </a:r>
            <a:r>
              <a:rPr lang="en-US" sz="3200" dirty="0" err="1"/>
              <a:t>Sistemul</a:t>
            </a:r>
            <a:r>
              <a:rPr lang="en-US" sz="3200" dirty="0"/>
              <a:t> de </a:t>
            </a:r>
            <a:r>
              <a:rPr lang="en-US" sz="3200" dirty="0" err="1"/>
              <a:t>formare</a:t>
            </a:r>
            <a:r>
              <a:rPr lang="en-US" sz="3200" dirty="0"/>
              <a:t> </a:t>
            </a:r>
            <a:r>
              <a:rPr lang="en-US" sz="3200" dirty="0" err="1"/>
              <a:t>profesională</a:t>
            </a:r>
            <a:r>
              <a:rPr lang="en-US" sz="3200" dirty="0"/>
              <a:t> din </a:t>
            </a:r>
            <a:r>
              <a:rPr lang="en-US" sz="3200" dirty="0" err="1"/>
              <a:t>România</a:t>
            </a:r>
            <a:endParaRPr lang="en-US" sz="3200" dirty="0"/>
          </a:p>
          <a:p>
            <a:pPr marL="514350" indent="-514350">
              <a:lnSpc>
                <a:spcPct val="100000"/>
              </a:lnSpc>
              <a:buFont typeface="+mj-lt"/>
              <a:buAutoNum type="romanUcPeriod"/>
            </a:pPr>
            <a:r>
              <a:rPr lang="en-US" sz="3200" dirty="0"/>
              <a:t> </a:t>
            </a:r>
            <a:r>
              <a:rPr lang="en-US" sz="3200" dirty="0" err="1">
                <a:solidFill>
                  <a:srgbClr val="0070C0"/>
                </a:solidFill>
              </a:rPr>
              <a:t>Cadrul</a:t>
            </a:r>
            <a:r>
              <a:rPr lang="en-US" sz="3200" dirty="0">
                <a:solidFill>
                  <a:srgbClr val="0070C0"/>
                </a:solidFill>
              </a:rPr>
              <a:t> </a:t>
            </a:r>
            <a:r>
              <a:rPr lang="en-US" sz="3200" dirty="0" err="1">
                <a:solidFill>
                  <a:srgbClr val="0070C0"/>
                </a:solidFill>
              </a:rPr>
              <a:t>european</a:t>
            </a:r>
            <a:r>
              <a:rPr lang="en-US" sz="3200" dirty="0">
                <a:solidFill>
                  <a:srgbClr val="0070C0"/>
                </a:solidFill>
              </a:rPr>
              <a:t> al </a:t>
            </a:r>
            <a:r>
              <a:rPr lang="en-US" sz="3200" dirty="0" err="1">
                <a:solidFill>
                  <a:srgbClr val="0070C0"/>
                </a:solidFill>
              </a:rPr>
              <a:t>educației</a:t>
            </a:r>
            <a:r>
              <a:rPr lang="en-US" sz="3200" dirty="0">
                <a:solidFill>
                  <a:srgbClr val="0070C0"/>
                </a:solidFill>
              </a:rPr>
              <a:t> </a:t>
            </a:r>
            <a:r>
              <a:rPr lang="en-US" sz="3200" dirty="0" err="1">
                <a:solidFill>
                  <a:srgbClr val="0070C0"/>
                </a:solidFill>
              </a:rPr>
              <a:t>și</a:t>
            </a:r>
            <a:r>
              <a:rPr lang="en-US" sz="3200" dirty="0">
                <a:solidFill>
                  <a:srgbClr val="0070C0"/>
                </a:solidFill>
              </a:rPr>
              <a:t> </a:t>
            </a:r>
            <a:r>
              <a:rPr lang="en-US" sz="3200" dirty="0" err="1">
                <a:solidFill>
                  <a:srgbClr val="0070C0"/>
                </a:solidFill>
              </a:rPr>
              <a:t>formării</a:t>
            </a:r>
            <a:r>
              <a:rPr lang="en-US" sz="3200" dirty="0">
                <a:solidFill>
                  <a:srgbClr val="0070C0"/>
                </a:solidFill>
              </a:rPr>
              <a:t> </a:t>
            </a:r>
            <a:r>
              <a:rPr lang="en-US" sz="3200" dirty="0" err="1">
                <a:solidFill>
                  <a:srgbClr val="0070C0"/>
                </a:solidFill>
              </a:rPr>
              <a:t>profesionale</a:t>
            </a:r>
            <a:endParaRPr lang="en-US" sz="3200" dirty="0">
              <a:solidFill>
                <a:srgbClr val="0070C0"/>
              </a:solidFill>
            </a:endParaRPr>
          </a:p>
          <a:p>
            <a:pPr marL="514350" indent="-514350">
              <a:lnSpc>
                <a:spcPct val="100000"/>
              </a:lnSpc>
              <a:buFont typeface="+mj-lt"/>
              <a:buAutoNum type="romanUcPeriod"/>
            </a:pPr>
            <a:r>
              <a:rPr lang="en-US" sz="3200" dirty="0"/>
              <a:t> </a:t>
            </a:r>
            <a:r>
              <a:rPr lang="it-IT" sz="3200" dirty="0"/>
              <a:t>Promovare și inovație în formarea profesională continuă</a:t>
            </a:r>
          </a:p>
          <a:p>
            <a:pPr marL="571500" indent="-571500">
              <a:lnSpc>
                <a:spcPct val="100000"/>
              </a:lnSpc>
              <a:buFont typeface="+mj-lt"/>
              <a:buAutoNum type="romanUcPeriod" startAt="5"/>
            </a:pPr>
            <a:r>
              <a:rPr lang="en-US" sz="3200" dirty="0"/>
              <a:t>M</a:t>
            </a:r>
            <a:r>
              <a:rPr lang="ro-RO" sz="3200" dirty="0"/>
              <a:t>odele de bune practici în EFP / FPC </a:t>
            </a:r>
            <a:endParaRPr lang="en-US" sz="3200" dirty="0"/>
          </a:p>
          <a:p>
            <a:pPr marL="514350" indent="-514350">
              <a:lnSpc>
                <a:spcPct val="100000"/>
              </a:lnSpc>
              <a:buFont typeface="+mj-lt"/>
              <a:buAutoNum type="romanUcPeriod" startAt="5"/>
            </a:pPr>
            <a:r>
              <a:rPr lang="en-US" sz="3200" dirty="0"/>
              <a:t> </a:t>
            </a:r>
            <a:r>
              <a:rPr lang="en-US" sz="3200" dirty="0" err="1"/>
              <a:t>Rolul</a:t>
            </a:r>
            <a:r>
              <a:rPr lang="en-US" sz="3200" dirty="0"/>
              <a:t> </a:t>
            </a:r>
            <a:r>
              <a:rPr lang="en-US" sz="3200" dirty="0" err="1"/>
              <a:t>partenerilor</a:t>
            </a:r>
            <a:r>
              <a:rPr lang="en-US" sz="3200" dirty="0"/>
              <a:t> </a:t>
            </a:r>
            <a:r>
              <a:rPr lang="en-US" sz="3200" dirty="0" err="1"/>
              <a:t>sociali</a:t>
            </a:r>
            <a:endParaRPr lang="en-US" sz="3200" dirty="0"/>
          </a:p>
          <a:p>
            <a:pPr marL="514350" indent="-514350">
              <a:lnSpc>
                <a:spcPct val="100000"/>
              </a:lnSpc>
              <a:buFont typeface="+mj-lt"/>
              <a:buAutoNum type="romanUcPeriod" startAt="5"/>
            </a:pPr>
            <a:r>
              <a:rPr lang="en-US" sz="3200" dirty="0"/>
              <a:t>  </a:t>
            </a:r>
            <a:r>
              <a:rPr lang="en-US" sz="3200" dirty="0" err="1"/>
              <a:t>Concluzii</a:t>
            </a:r>
            <a:endParaRPr lang="ro-RO" sz="3200" dirty="0"/>
          </a:p>
          <a:p>
            <a:pPr marL="514350" indent="-514350">
              <a:lnSpc>
                <a:spcPct val="100000"/>
              </a:lnSpc>
              <a:buFont typeface="+mj-lt"/>
              <a:buAutoNum type="romanUcPeriod"/>
            </a:pPr>
            <a:endParaRPr lang="en-US" sz="3200" dirty="0"/>
          </a:p>
        </p:txBody>
      </p:sp>
    </p:spTree>
    <p:extLst>
      <p:ext uri="{BB962C8B-B14F-4D97-AF65-F5344CB8AC3E}">
        <p14:creationId xmlns:p14="http://schemas.microsoft.com/office/powerpoint/2010/main" val="806801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o-RO" dirty="0"/>
              <a:t>Tendințe actuale în FPC</a:t>
            </a:r>
          </a:p>
        </p:txBody>
      </p:sp>
      <p:sp>
        <p:nvSpPr>
          <p:cNvPr id="5" name="Content Placeholder 4"/>
          <p:cNvSpPr>
            <a:spLocks noGrp="1"/>
          </p:cNvSpPr>
          <p:nvPr>
            <p:ph idx="1"/>
          </p:nvPr>
        </p:nvSpPr>
        <p:spPr>
          <a:xfrm>
            <a:off x="218114" y="1174458"/>
            <a:ext cx="11778142" cy="5525280"/>
          </a:xfrm>
        </p:spPr>
        <p:txBody>
          <a:bodyPr>
            <a:normAutofit fontScale="85000" lnSpcReduction="20000"/>
          </a:bodyPr>
          <a:lstStyle/>
          <a:p>
            <a:r>
              <a:rPr lang="ro-RO" dirty="0"/>
              <a:t>Corespunzător  tendințelor și provocărilor identificate, trebuie pus un accent mai mare pe educația și formarea profesională continuă, cu un obiectiv care să vizeze asigurarea  de înaltă calitate - aceasta optică de lucru ar trebui să includă următoarele:</a:t>
            </a:r>
            <a:endParaRPr lang="en-GB" dirty="0"/>
          </a:p>
          <a:p>
            <a:pPr lvl="1"/>
            <a:r>
              <a:rPr lang="ro-RO" dirty="0">
                <a:solidFill>
                  <a:srgbClr val="C00000"/>
                </a:solidFill>
              </a:rPr>
              <a:t>Accesibilitate</a:t>
            </a:r>
            <a:r>
              <a:rPr lang="ro-RO" dirty="0"/>
              <a:t>: adresabilitate şi abordare a întregului spectru de public țintă (forță de muncă ocupată şi neocupată, persoane aflate în afara pieței muncii);</a:t>
            </a:r>
            <a:endParaRPr lang="en-GB" dirty="0"/>
          </a:p>
          <a:p>
            <a:pPr lvl="1"/>
            <a:r>
              <a:rPr lang="ro-RO" dirty="0">
                <a:solidFill>
                  <a:srgbClr val="C00000"/>
                </a:solidFill>
              </a:rPr>
              <a:t>Centrare pe achiziția de competențe</a:t>
            </a:r>
            <a:r>
              <a:rPr lang="ro-RO" dirty="0"/>
              <a:t>: conținuturile trebuie să facă trecerea de la abilități tehnice strict perimetrate unui loc de muncă la competențe relevante pentru munca (care facilitează tranzițiile pe piața muncii și stimulează / facilitează învățarea la adulți / dezvoltarea carierei);</a:t>
            </a:r>
            <a:endParaRPr lang="en-GB" dirty="0"/>
          </a:p>
          <a:p>
            <a:pPr lvl="1"/>
            <a:r>
              <a:rPr lang="ro-RO" dirty="0">
                <a:solidFill>
                  <a:srgbClr val="C00000"/>
                </a:solidFill>
              </a:rPr>
              <a:t>Rute flexibile de învățare / formare</a:t>
            </a:r>
            <a:r>
              <a:rPr lang="ro-RO" dirty="0"/>
              <a:t>: este necesară o mai bună integrare / coordonare între educația inițială și formarea profesională continuă, dar și asigurarea unei coerențe / integrări diversele forme de învățare / formare (formal, nonformal și informal).</a:t>
            </a:r>
            <a:endParaRPr lang="en-GB" dirty="0"/>
          </a:p>
          <a:p>
            <a:r>
              <a:rPr lang="ro-RO" dirty="0"/>
              <a:t>In context național se adaugă un obiectiv major:</a:t>
            </a:r>
            <a:endParaRPr lang="en-GB" dirty="0"/>
          </a:p>
          <a:p>
            <a:pPr lvl="0"/>
            <a:r>
              <a:rPr lang="ro-RO" dirty="0"/>
              <a:t>Corelare programe de formare vs. necesar de competențe din piața muncii: în Romania se încearcă o serie de masuri care să  completeze această carență majoră, inclusiv prin elaborarea și implementarea unui sistem  de anticipare a nevoii de calificări și competențe pe piața muncii</a:t>
            </a:r>
            <a:r>
              <a:rPr lang="en-US" dirty="0"/>
              <a:t>*</a:t>
            </a:r>
            <a:r>
              <a:rPr lang="ro-RO" dirty="0"/>
              <a:t>   </a:t>
            </a:r>
            <a:endParaRPr lang="en-GB" dirty="0"/>
          </a:p>
          <a:p>
            <a:pPr marL="0" indent="0">
              <a:buNone/>
            </a:pPr>
            <a:r>
              <a:rPr lang="en-US" sz="2300" i="1" dirty="0">
                <a:solidFill>
                  <a:schemeClr val="tx1"/>
                </a:solidFill>
              </a:rPr>
              <a:t>*</a:t>
            </a:r>
            <a:r>
              <a:rPr lang="ro-RO" sz="2300" i="1" dirty="0">
                <a:solidFill>
                  <a:schemeClr val="tx1"/>
                </a:solidFill>
              </a:rPr>
              <a:t>Proiect ANOFM, aflat în derulare: </a:t>
            </a:r>
            <a:r>
              <a:rPr lang="ro-RO" sz="2300" i="1" dirty="0" err="1">
                <a:solidFill>
                  <a:schemeClr val="tx1"/>
                </a:solidFill>
              </a:rPr>
              <a:t>ReCONECT</a:t>
            </a:r>
            <a:r>
              <a:rPr lang="ro-RO" sz="2300" i="1" dirty="0">
                <a:solidFill>
                  <a:schemeClr val="tx1"/>
                </a:solidFill>
              </a:rPr>
              <a:t> - Adaptare la Schimbare - Mecanism Integrat de Anticipare, Monitorizare, Evaluare a Pieței Muncii şi Educației.</a:t>
            </a:r>
            <a:endParaRPr lang="en-GB" sz="2300" i="1" dirty="0">
              <a:solidFill>
                <a:schemeClr val="tx1"/>
              </a:solidFill>
            </a:endParaRPr>
          </a:p>
          <a:p>
            <a:endParaRPr lang="ro-RO" dirty="0"/>
          </a:p>
        </p:txBody>
      </p:sp>
    </p:spTree>
    <p:extLst>
      <p:ext uri="{BB962C8B-B14F-4D97-AF65-F5344CB8AC3E}">
        <p14:creationId xmlns:p14="http://schemas.microsoft.com/office/powerpoint/2010/main" val="855506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r>
              <a:rPr lang="it-IT" dirty="0">
                <a:solidFill>
                  <a:schemeClr val="tx1"/>
                </a:solidFill>
              </a:rPr>
              <a:t>CONTURILE INDIVIDUALE DE ÎNVĂȚARE (CII</a:t>
            </a:r>
            <a:r>
              <a:rPr lang="ro-RO" dirty="0">
                <a:solidFill>
                  <a:schemeClr val="tx1"/>
                </a:solidFill>
              </a:rPr>
              <a:t>)</a:t>
            </a:r>
          </a:p>
        </p:txBody>
      </p:sp>
      <p:sp>
        <p:nvSpPr>
          <p:cNvPr id="5" name="Content Placeholder 4"/>
          <p:cNvSpPr>
            <a:spLocks noGrp="1"/>
          </p:cNvSpPr>
          <p:nvPr>
            <p:ph type="body" idx="1"/>
          </p:nvPr>
        </p:nvSpPr>
        <p:spPr>
          <a:solidFill>
            <a:schemeClr val="accent4">
              <a:lumMod val="40000"/>
              <a:lumOff val="60000"/>
            </a:schemeClr>
          </a:solidFill>
        </p:spPr>
        <p:txBody>
          <a:bodyPr anchor="ctr"/>
          <a:lstStyle/>
          <a:p>
            <a:pPr algn="ctr" defTabSz="896938">
              <a:tabLst>
                <a:tab pos="176213" algn="l"/>
              </a:tabLst>
            </a:pPr>
            <a:r>
              <a:rPr lang="en-US" sz="8000" dirty="0">
                <a:solidFill>
                  <a:schemeClr val="tx1"/>
                </a:solidFill>
              </a:rPr>
              <a:t>V.1</a:t>
            </a:r>
            <a:endParaRPr lang="ro-RO" sz="8000" dirty="0">
              <a:solidFill>
                <a:schemeClr val="tx1"/>
              </a:solidFill>
            </a:endParaRPr>
          </a:p>
        </p:txBody>
      </p:sp>
    </p:spTree>
    <p:extLst>
      <p:ext uri="{BB962C8B-B14F-4D97-AF65-F5344CB8AC3E}">
        <p14:creationId xmlns:p14="http://schemas.microsoft.com/office/powerpoint/2010/main" val="2744209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err="1">
                <a:solidFill>
                  <a:schemeClr val="bg2">
                    <a:lumMod val="75000"/>
                  </a:schemeClr>
                </a:solidFill>
              </a:rPr>
              <a:t>Bune</a:t>
            </a:r>
            <a:r>
              <a:rPr lang="en-US" dirty="0">
                <a:solidFill>
                  <a:schemeClr val="bg2">
                    <a:lumMod val="75000"/>
                  </a:schemeClr>
                </a:solidFill>
              </a:rPr>
              <a:t> </a:t>
            </a:r>
            <a:r>
              <a:rPr lang="en-US" dirty="0" err="1">
                <a:solidFill>
                  <a:schemeClr val="bg2">
                    <a:lumMod val="75000"/>
                  </a:schemeClr>
                </a:solidFill>
              </a:rPr>
              <a:t>practici</a:t>
            </a:r>
            <a:br>
              <a:rPr lang="en-US" dirty="0"/>
            </a:br>
            <a:r>
              <a:rPr lang="it-IT" dirty="0"/>
              <a:t>CONTURILE INDIVIDUALE DE ÎNVĂȚARE (CII)</a:t>
            </a:r>
            <a:endParaRPr lang="ro-RO" dirty="0"/>
          </a:p>
        </p:txBody>
      </p:sp>
      <p:sp>
        <p:nvSpPr>
          <p:cNvPr id="5" name="Content Placeholder 4"/>
          <p:cNvSpPr>
            <a:spLocks noGrp="1"/>
          </p:cNvSpPr>
          <p:nvPr>
            <p:ph idx="1"/>
          </p:nvPr>
        </p:nvSpPr>
        <p:spPr/>
        <p:txBody>
          <a:bodyPr>
            <a:normAutofit fontScale="77500" lnSpcReduction="20000"/>
          </a:bodyPr>
          <a:lstStyle/>
          <a:p>
            <a:pPr lvl="0"/>
            <a:r>
              <a:rPr lang="ro-RO" sz="2400" dirty="0"/>
              <a:t>CII sunt portofele virtuale, gestionate de autoritățile naționale, pentru fiecare persoană în vârstă de muncă - acestea includ:</a:t>
            </a:r>
            <a:endParaRPr lang="en-GB" sz="2400" dirty="0"/>
          </a:p>
          <a:p>
            <a:pPr lvl="1"/>
            <a:r>
              <a:rPr lang="ro-RO" sz="2000" dirty="0"/>
              <a:t>Angajații;</a:t>
            </a:r>
            <a:endParaRPr lang="en-GB" sz="2000" dirty="0"/>
          </a:p>
          <a:p>
            <a:pPr lvl="1"/>
            <a:r>
              <a:rPr lang="ro-RO" sz="2000" dirty="0"/>
              <a:t>Persoanele care desfășoară activități independente;</a:t>
            </a:r>
            <a:endParaRPr lang="en-GB" sz="2000" dirty="0"/>
          </a:p>
          <a:p>
            <a:pPr lvl="1"/>
            <a:r>
              <a:rPr lang="ro-RO" sz="2000" dirty="0"/>
              <a:t>Persoanele care desfășoară activități atipice (forme atipice de muncă);</a:t>
            </a:r>
            <a:endParaRPr lang="en-GB" sz="2000" dirty="0"/>
          </a:p>
          <a:p>
            <a:pPr lvl="1"/>
            <a:r>
              <a:rPr lang="ro-RO" sz="2000" dirty="0"/>
              <a:t>Șomerii (în definiție largă, inclusiv persoane neocupate aflate în căutarea unui loc de muncă</a:t>
            </a:r>
            <a:r>
              <a:rPr lang="en-US" sz="2000" dirty="0"/>
              <a:t>*</a:t>
            </a:r>
            <a:r>
              <a:rPr lang="ro-RO" sz="2000" dirty="0"/>
              <a:t>);</a:t>
            </a:r>
            <a:endParaRPr lang="en-GB" sz="2000" dirty="0"/>
          </a:p>
          <a:p>
            <a:r>
              <a:rPr lang="en-GB" dirty="0" err="1"/>
              <a:t>Persoane</a:t>
            </a:r>
            <a:r>
              <a:rPr lang="en-GB" dirty="0"/>
              <a:t> </a:t>
            </a:r>
            <a:r>
              <a:rPr lang="en-GB" dirty="0" err="1"/>
              <a:t>dinafara</a:t>
            </a:r>
            <a:r>
              <a:rPr lang="en-GB" dirty="0"/>
              <a:t> </a:t>
            </a:r>
            <a:r>
              <a:rPr lang="en-GB" dirty="0" err="1"/>
              <a:t>muncii</a:t>
            </a:r>
            <a:r>
              <a:rPr lang="en-GB" dirty="0"/>
              <a:t>;</a:t>
            </a:r>
          </a:p>
          <a:p>
            <a:pPr lvl="0"/>
            <a:r>
              <a:rPr lang="en-GB" dirty="0"/>
              <a:t>A</a:t>
            </a:r>
            <a:r>
              <a:rPr lang="ro-RO" sz="2800" dirty="0" err="1"/>
              <a:t>utoritățile</a:t>
            </a:r>
            <a:r>
              <a:rPr lang="ro-RO" sz="2800" dirty="0"/>
              <a:t> naționale ar asigura furnizarea anuală adecvată de drepturi individuale de formare în aceste conturi</a:t>
            </a:r>
            <a:r>
              <a:rPr lang="en-GB" sz="2800" dirty="0"/>
              <a:t> / </a:t>
            </a:r>
            <a:r>
              <a:rPr lang="ro-RO" sz="2800" dirty="0"/>
              <a:t>Statele membre vor trebui să decidă cu privire la proiectarea conturilor individuale de învățare</a:t>
            </a:r>
            <a:r>
              <a:rPr lang="en-GB" sz="2800" dirty="0"/>
              <a:t> (</a:t>
            </a:r>
            <a:r>
              <a:rPr lang="en-GB" sz="2800" dirty="0" err="1"/>
              <a:t>finantare</a:t>
            </a:r>
            <a:r>
              <a:rPr lang="en-GB" sz="2800" dirty="0"/>
              <a:t>, </a:t>
            </a:r>
            <a:r>
              <a:rPr lang="en-GB" sz="2800" dirty="0" err="1"/>
              <a:t>modalitate</a:t>
            </a:r>
            <a:r>
              <a:rPr lang="en-GB" sz="2800" dirty="0"/>
              <a:t> etc.);</a:t>
            </a:r>
          </a:p>
          <a:p>
            <a:pPr lvl="0"/>
            <a:r>
              <a:rPr lang="en-GB" sz="2800" dirty="0"/>
              <a:t>Micro-</a:t>
            </a:r>
            <a:r>
              <a:rPr lang="en-GB" sz="2800" dirty="0" err="1"/>
              <a:t>acreditare</a:t>
            </a:r>
            <a:r>
              <a:rPr lang="en-GB" sz="2800" dirty="0"/>
              <a:t> / Un micro-credit </a:t>
            </a:r>
            <a:r>
              <a:rPr lang="en-GB" sz="2800" dirty="0" err="1"/>
              <a:t>este</a:t>
            </a:r>
            <a:r>
              <a:rPr lang="en-GB" sz="2800" dirty="0"/>
              <a:t> </a:t>
            </a:r>
            <a:r>
              <a:rPr lang="en-GB" sz="2800" dirty="0" err="1"/>
              <a:t>înregistrarea</a:t>
            </a:r>
            <a:r>
              <a:rPr lang="en-GB" sz="2800" dirty="0"/>
              <a:t> </a:t>
            </a:r>
            <a:r>
              <a:rPr lang="en-GB" sz="2800" dirty="0" err="1"/>
              <a:t>rezultatelor</a:t>
            </a:r>
            <a:r>
              <a:rPr lang="en-GB" sz="2800" dirty="0"/>
              <a:t> </a:t>
            </a:r>
            <a:r>
              <a:rPr lang="en-GB" sz="2800" dirty="0" err="1"/>
              <a:t>învățării</a:t>
            </a:r>
            <a:r>
              <a:rPr lang="en-GB" sz="2800" dirty="0"/>
              <a:t> pe care un </a:t>
            </a:r>
            <a:r>
              <a:rPr lang="en-GB" sz="2800" dirty="0" err="1"/>
              <a:t>cursant</a:t>
            </a:r>
            <a:r>
              <a:rPr lang="en-GB" sz="2800" dirty="0"/>
              <a:t> le-a </a:t>
            </a:r>
            <a:r>
              <a:rPr lang="en-GB" sz="2800" dirty="0" err="1"/>
              <a:t>dobândit</a:t>
            </a:r>
            <a:r>
              <a:rPr lang="en-GB" sz="2800" dirty="0"/>
              <a:t> </a:t>
            </a:r>
            <a:r>
              <a:rPr lang="en-GB" sz="2800" dirty="0" err="1"/>
              <a:t>în</a:t>
            </a:r>
            <a:r>
              <a:rPr lang="en-GB" sz="2800" dirty="0"/>
              <a:t> </a:t>
            </a:r>
            <a:r>
              <a:rPr lang="en-GB" sz="2800" dirty="0" err="1"/>
              <a:t>urma</a:t>
            </a:r>
            <a:r>
              <a:rPr lang="en-GB" sz="2800" dirty="0"/>
              <a:t> </a:t>
            </a:r>
            <a:r>
              <a:rPr lang="en-GB" sz="2800" dirty="0" err="1"/>
              <a:t>unei</a:t>
            </a:r>
            <a:r>
              <a:rPr lang="en-GB" sz="2800" dirty="0"/>
              <a:t> </a:t>
            </a:r>
            <a:r>
              <a:rPr lang="en-GB" sz="2800" dirty="0" err="1"/>
              <a:t>mici</a:t>
            </a:r>
            <a:r>
              <a:rPr lang="en-GB" sz="2800" dirty="0"/>
              <a:t> </a:t>
            </a:r>
            <a:r>
              <a:rPr lang="en-GB" sz="2800" dirty="0" err="1"/>
              <a:t>experiențe</a:t>
            </a:r>
            <a:r>
              <a:rPr lang="en-GB" sz="2800" dirty="0"/>
              <a:t> de </a:t>
            </a:r>
            <a:r>
              <a:rPr lang="en-GB" sz="2800" dirty="0" err="1"/>
              <a:t>învățare</a:t>
            </a:r>
            <a:r>
              <a:rPr lang="en-GB" sz="2800" dirty="0"/>
              <a:t> (de </a:t>
            </a:r>
            <a:r>
              <a:rPr lang="en-GB" sz="2800" dirty="0" err="1"/>
              <a:t>exemplu</a:t>
            </a:r>
            <a:r>
              <a:rPr lang="en-GB" sz="2800" dirty="0"/>
              <a:t>, certificate, </a:t>
            </a:r>
            <a:r>
              <a:rPr lang="en-GB" sz="2800" dirty="0" err="1"/>
              <a:t>premii</a:t>
            </a:r>
            <a:r>
              <a:rPr lang="en-GB" sz="2800" dirty="0"/>
              <a:t> etc.) - sunt </a:t>
            </a:r>
            <a:r>
              <a:rPr lang="en-GB" sz="2800" dirty="0" err="1"/>
              <a:t>deja</a:t>
            </a:r>
            <a:r>
              <a:rPr lang="en-GB" sz="2800" dirty="0"/>
              <a:t> </a:t>
            </a:r>
            <a:r>
              <a:rPr lang="en-GB" sz="2800" dirty="0" err="1"/>
              <a:t>utilizate</a:t>
            </a:r>
            <a:r>
              <a:rPr lang="en-GB" sz="2800" dirty="0"/>
              <a:t> pe </a:t>
            </a:r>
            <a:r>
              <a:rPr lang="en-GB" sz="2800" dirty="0" err="1"/>
              <a:t>scară</a:t>
            </a:r>
            <a:r>
              <a:rPr lang="en-GB" sz="2800" dirty="0"/>
              <a:t> </a:t>
            </a:r>
            <a:r>
              <a:rPr lang="en-GB" sz="2800" dirty="0" err="1"/>
              <a:t>largă</a:t>
            </a:r>
            <a:r>
              <a:rPr lang="en-GB" sz="2800" dirty="0"/>
              <a:t> </a:t>
            </a:r>
            <a:r>
              <a:rPr lang="en-GB" sz="2800" dirty="0" err="1"/>
              <a:t>în</a:t>
            </a:r>
            <a:r>
              <a:rPr lang="en-GB" sz="2800" dirty="0"/>
              <a:t> </a:t>
            </a:r>
            <a:r>
              <a:rPr lang="en-GB" sz="2800" dirty="0" err="1"/>
              <a:t>multe</a:t>
            </a:r>
            <a:r>
              <a:rPr lang="en-GB" sz="2800" dirty="0"/>
              <a:t> </a:t>
            </a:r>
            <a:r>
              <a:rPr lang="en-GB" sz="2800" dirty="0" err="1"/>
              <a:t>sectoare</a:t>
            </a:r>
            <a:r>
              <a:rPr lang="en-GB" sz="2800" dirty="0"/>
              <a:t> de </a:t>
            </a:r>
            <a:r>
              <a:rPr lang="en-GB" sz="2800" dirty="0" err="1"/>
              <a:t>educație</a:t>
            </a:r>
            <a:r>
              <a:rPr lang="en-GB" sz="2800" dirty="0"/>
              <a:t> </a:t>
            </a:r>
            <a:r>
              <a:rPr lang="en-GB" sz="2800" dirty="0" err="1"/>
              <a:t>și</a:t>
            </a:r>
            <a:r>
              <a:rPr lang="en-GB" sz="2800" dirty="0"/>
              <a:t> </a:t>
            </a:r>
            <a:r>
              <a:rPr lang="en-GB" sz="2800" dirty="0" err="1"/>
              <a:t>formare</a:t>
            </a:r>
            <a:r>
              <a:rPr lang="en-GB" sz="2800" dirty="0"/>
              <a:t>, </a:t>
            </a:r>
            <a:r>
              <a:rPr lang="en-GB" sz="2800" dirty="0" err="1"/>
              <a:t>profesii</a:t>
            </a:r>
            <a:r>
              <a:rPr lang="en-GB" sz="2800" dirty="0"/>
              <a:t> </a:t>
            </a:r>
            <a:r>
              <a:rPr lang="en-GB" sz="2800" dirty="0" err="1"/>
              <a:t>și</a:t>
            </a:r>
            <a:r>
              <a:rPr lang="en-GB" sz="2800" dirty="0"/>
              <a:t> </a:t>
            </a:r>
            <a:r>
              <a:rPr lang="en-GB" sz="2800" dirty="0" err="1"/>
              <a:t>piețele</a:t>
            </a:r>
            <a:r>
              <a:rPr lang="en-GB" sz="2800" dirty="0"/>
              <a:t> </a:t>
            </a:r>
            <a:r>
              <a:rPr lang="en-GB" sz="2800" dirty="0" err="1"/>
              <a:t>muncii</a:t>
            </a:r>
            <a:r>
              <a:rPr lang="en-GB" sz="2800" dirty="0"/>
              <a:t>;</a:t>
            </a:r>
          </a:p>
          <a:p>
            <a:pPr lvl="0"/>
            <a:r>
              <a:rPr lang="ro-RO" dirty="0"/>
              <a:t>Statele membre vor stabili măsurile pentru asigurarea finanțării adecvate și durabile a conturilor individuale de învățare</a:t>
            </a:r>
            <a:r>
              <a:rPr lang="en-GB" dirty="0"/>
              <a:t>;</a:t>
            </a:r>
          </a:p>
          <a:p>
            <a:r>
              <a:rPr lang="ro-RO" dirty="0"/>
              <a:t>Se recomandă statelor membre să creeze și să mențină un portal digital național unic, ușor accesibil prin intermediul dispozitivelor mobile (de exemplu, printr-o aplicație digitală);</a:t>
            </a:r>
            <a:endParaRPr lang="en-GB" sz="2800" dirty="0"/>
          </a:p>
          <a:p>
            <a:pPr lvl="0"/>
            <a:endParaRPr lang="en-GB" sz="2800" dirty="0"/>
          </a:p>
          <a:p>
            <a:pPr lvl="0"/>
            <a:endParaRPr lang="en-GB" sz="3600" dirty="0"/>
          </a:p>
          <a:p>
            <a:endParaRPr lang="en-GB" dirty="0"/>
          </a:p>
          <a:p>
            <a:endParaRPr lang="en-GB" dirty="0"/>
          </a:p>
          <a:p>
            <a:endParaRPr lang="en-GB" sz="3200" dirty="0"/>
          </a:p>
          <a:p>
            <a:endParaRPr lang="ro-RO" dirty="0"/>
          </a:p>
        </p:txBody>
      </p:sp>
    </p:spTree>
    <p:extLst>
      <p:ext uri="{BB962C8B-B14F-4D97-AF65-F5344CB8AC3E}">
        <p14:creationId xmlns:p14="http://schemas.microsoft.com/office/powerpoint/2010/main" val="2426121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ro-RO" dirty="0"/>
              <a:t>De ce avem nevoie de conturi individuale de învățare </a:t>
            </a:r>
            <a:br>
              <a:rPr lang="en-US" dirty="0"/>
            </a:br>
            <a:r>
              <a:rPr lang="ro-RO" dirty="0"/>
              <a:t>și micro-acreditari?</a:t>
            </a:r>
          </a:p>
        </p:txBody>
      </p:sp>
      <p:sp>
        <p:nvSpPr>
          <p:cNvPr id="5" name="Content Placeholder 4"/>
          <p:cNvSpPr>
            <a:spLocks noGrp="1"/>
          </p:cNvSpPr>
          <p:nvPr>
            <p:ph idx="1"/>
          </p:nvPr>
        </p:nvSpPr>
        <p:spPr>
          <a:xfrm>
            <a:off x="218114" y="1630837"/>
            <a:ext cx="11778142" cy="5156824"/>
          </a:xfrm>
        </p:spPr>
        <p:txBody>
          <a:bodyPr>
            <a:normAutofit/>
          </a:bodyPr>
          <a:lstStyle/>
          <a:p>
            <a:pPr lvl="0"/>
            <a:r>
              <a:rPr lang="ro-RO" sz="2400" dirty="0"/>
              <a:t>Succesul atât a tranziției digitale, cât și a celei ecologice depinde de existența unor lucrători cu competențele potrivite</a:t>
            </a:r>
            <a:r>
              <a:rPr lang="en-GB" sz="2400" dirty="0"/>
              <a:t> + </a:t>
            </a:r>
            <a:r>
              <a:rPr lang="ro-RO" sz="2400" dirty="0"/>
              <a:t>nevoia de a acționa rapid; </a:t>
            </a:r>
            <a:endParaRPr lang="en-GB" sz="2400" dirty="0"/>
          </a:p>
          <a:p>
            <a:pPr lvl="0"/>
            <a:r>
              <a:rPr lang="ro-RO" sz="2400" dirty="0"/>
              <a:t>Schimbările demografice din Europa înseamnă că trebuie activat întregul potențial al tuturor cetățenilor</a:t>
            </a:r>
            <a:r>
              <a:rPr lang="en-GB" sz="2400" dirty="0"/>
              <a:t> - </a:t>
            </a:r>
            <a:r>
              <a:rPr lang="ro-RO" sz="2400" dirty="0"/>
              <a:t>creștere durabilă; </a:t>
            </a:r>
            <a:endParaRPr lang="en-GB" sz="2400" dirty="0"/>
          </a:p>
          <a:p>
            <a:pPr lvl="0"/>
            <a:r>
              <a:rPr lang="ro-RO" sz="2400" dirty="0"/>
              <a:t>Recuperarea după impactul </a:t>
            </a:r>
            <a:r>
              <a:rPr lang="ro-RO" sz="2400" dirty="0" err="1"/>
              <a:t>socio</a:t>
            </a:r>
            <a:r>
              <a:rPr lang="ro-RO" sz="2400" dirty="0"/>
              <a:t>-economic al pandemiei de COVID-19 necesită o politică consolidată privind competențele;</a:t>
            </a:r>
            <a:endParaRPr lang="en-GB" sz="2400" dirty="0"/>
          </a:p>
          <a:p>
            <a:pPr lvl="0"/>
            <a:r>
              <a:rPr lang="en-GB" sz="2400" dirty="0"/>
              <a:t>P</a:t>
            </a:r>
            <a:r>
              <a:rPr lang="ro-RO" sz="2400" dirty="0" err="1"/>
              <a:t>ână</a:t>
            </a:r>
            <a:r>
              <a:rPr lang="ro-RO" sz="2400" dirty="0"/>
              <a:t> acum nu sunt suficienți participanți la învățare și formare pentru a-și extinde cunoștințele și abilitățile după ce părăsesc educația formală; </a:t>
            </a:r>
            <a:endParaRPr lang="en-GB" sz="2400" dirty="0"/>
          </a:p>
          <a:p>
            <a:pPr lvl="0"/>
            <a:r>
              <a:rPr lang="ro-RO" sz="2400" dirty="0"/>
              <a:t>Conturile individuale de învățare și micro-acreditările vor facilita accesul oamenilor la oportunități de învățare și formare de calitate.</a:t>
            </a:r>
            <a:endParaRPr lang="en-GB" sz="2400" dirty="0"/>
          </a:p>
        </p:txBody>
      </p:sp>
    </p:spTree>
    <p:extLst>
      <p:ext uri="{BB962C8B-B14F-4D97-AF65-F5344CB8AC3E}">
        <p14:creationId xmlns:p14="http://schemas.microsoft.com/office/powerpoint/2010/main" val="3024557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r>
              <a:rPr lang="en-US" dirty="0">
                <a:solidFill>
                  <a:schemeClr val="tx1"/>
                </a:solidFill>
              </a:rPr>
              <a:t>TRAN</a:t>
            </a:r>
            <a:r>
              <a:rPr lang="ro-RO" dirty="0">
                <a:solidFill>
                  <a:schemeClr val="tx1"/>
                </a:solidFill>
              </a:rPr>
              <a:t>Z</a:t>
            </a:r>
            <a:r>
              <a:rPr lang="en-US" dirty="0">
                <a:solidFill>
                  <a:schemeClr val="tx1"/>
                </a:solidFill>
              </a:rPr>
              <a:t>I</a:t>
            </a:r>
            <a:r>
              <a:rPr lang="ro-RO" dirty="0">
                <a:solidFill>
                  <a:schemeClr val="tx1"/>
                </a:solidFill>
              </a:rPr>
              <a:t>Ț</a:t>
            </a:r>
            <a:r>
              <a:rPr lang="en-US" dirty="0">
                <a:solidFill>
                  <a:schemeClr val="tx1"/>
                </a:solidFill>
              </a:rPr>
              <a:t>I</a:t>
            </a:r>
            <a:r>
              <a:rPr lang="ro-RO" dirty="0">
                <a:solidFill>
                  <a:schemeClr val="tx1"/>
                </a:solidFill>
              </a:rPr>
              <a:t>I</a:t>
            </a:r>
            <a:r>
              <a:rPr lang="en-US" dirty="0">
                <a:solidFill>
                  <a:schemeClr val="tx1"/>
                </a:solidFill>
              </a:rPr>
              <a:t> COLECTIVE </a:t>
            </a:r>
            <a:br>
              <a:rPr lang="ro-RO" dirty="0">
                <a:solidFill>
                  <a:schemeClr val="tx1"/>
                </a:solidFill>
              </a:rPr>
            </a:br>
            <a:r>
              <a:rPr lang="ro-RO" dirty="0">
                <a:solidFill>
                  <a:schemeClr val="tx1"/>
                </a:solidFill>
              </a:rPr>
              <a:t>- </a:t>
            </a:r>
            <a:r>
              <a:rPr lang="en-US" dirty="0">
                <a:solidFill>
                  <a:schemeClr val="tx1"/>
                </a:solidFill>
              </a:rPr>
              <a:t>TRANSCO </a:t>
            </a:r>
            <a:endParaRPr lang="ro-RO" dirty="0">
              <a:solidFill>
                <a:schemeClr val="tx1"/>
              </a:solidFill>
            </a:endParaRPr>
          </a:p>
        </p:txBody>
      </p:sp>
      <p:sp>
        <p:nvSpPr>
          <p:cNvPr id="5" name="Content Placeholder 4"/>
          <p:cNvSpPr>
            <a:spLocks noGrp="1"/>
          </p:cNvSpPr>
          <p:nvPr>
            <p:ph type="body" idx="1"/>
          </p:nvPr>
        </p:nvSpPr>
        <p:spPr>
          <a:solidFill>
            <a:schemeClr val="accent4">
              <a:lumMod val="40000"/>
              <a:lumOff val="60000"/>
            </a:schemeClr>
          </a:solidFill>
        </p:spPr>
        <p:txBody>
          <a:bodyPr anchor="ctr"/>
          <a:lstStyle/>
          <a:p>
            <a:pPr algn="ctr" defTabSz="896938">
              <a:tabLst>
                <a:tab pos="176213" algn="l"/>
              </a:tabLst>
            </a:pPr>
            <a:r>
              <a:rPr lang="en-US" sz="8000" dirty="0">
                <a:solidFill>
                  <a:schemeClr val="tx1"/>
                </a:solidFill>
              </a:rPr>
              <a:t>V.2</a:t>
            </a:r>
            <a:endParaRPr lang="ro-RO" sz="8000" dirty="0">
              <a:solidFill>
                <a:schemeClr val="tx1"/>
              </a:solidFill>
            </a:endParaRPr>
          </a:p>
        </p:txBody>
      </p:sp>
    </p:spTree>
    <p:extLst>
      <p:ext uri="{BB962C8B-B14F-4D97-AF65-F5344CB8AC3E}">
        <p14:creationId xmlns:p14="http://schemas.microsoft.com/office/powerpoint/2010/main" val="2162432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Ce </a:t>
            </a:r>
            <a:r>
              <a:rPr lang="en-US" dirty="0" err="1"/>
              <a:t>este</a:t>
            </a:r>
            <a:r>
              <a:rPr lang="en-US" dirty="0"/>
              <a:t> TRANSCO?</a:t>
            </a:r>
            <a:endParaRPr lang="ro-RO" dirty="0"/>
          </a:p>
        </p:txBody>
      </p:sp>
      <p:sp>
        <p:nvSpPr>
          <p:cNvPr id="5" name="Content Placeholder 4"/>
          <p:cNvSpPr>
            <a:spLocks noGrp="1"/>
          </p:cNvSpPr>
          <p:nvPr>
            <p:ph idx="1"/>
          </p:nvPr>
        </p:nvSpPr>
        <p:spPr>
          <a:xfrm>
            <a:off x="218114" y="1051003"/>
            <a:ext cx="11778142" cy="5727866"/>
          </a:xfrm>
        </p:spPr>
        <p:txBody>
          <a:bodyPr>
            <a:normAutofit/>
          </a:bodyPr>
          <a:lstStyle/>
          <a:p>
            <a:r>
              <a:rPr lang="ro-RO" sz="1600" dirty="0">
                <a:solidFill>
                  <a:srgbClr val="C00000"/>
                </a:solidFill>
              </a:rPr>
              <a:t>Sistemul de Tranziții Colective </a:t>
            </a:r>
            <a:r>
              <a:rPr lang="ro-RO" sz="1600" dirty="0" err="1">
                <a:solidFill>
                  <a:srgbClr val="C00000"/>
                </a:solidFill>
              </a:rPr>
              <a:t>TransCo</a:t>
            </a:r>
            <a:r>
              <a:rPr lang="ro-RO" sz="1600" dirty="0">
                <a:solidFill>
                  <a:srgbClr val="C00000"/>
                </a:solidFill>
              </a:rPr>
              <a:t> </a:t>
            </a:r>
            <a:r>
              <a:rPr lang="ro-RO" sz="1600" dirty="0"/>
              <a:t>reprezintă un mix de politici care combină conturile individuale de formare / învățare şi tranzițiile colective:  </a:t>
            </a:r>
            <a:endParaRPr lang="en-GB" sz="1600" dirty="0"/>
          </a:p>
          <a:p>
            <a:pPr lvl="1"/>
            <a:r>
              <a:rPr lang="ro-RO" sz="1400" dirty="0"/>
              <a:t>Conturi individuale de învățare</a:t>
            </a:r>
            <a:r>
              <a:rPr lang="en-GB" sz="1400" dirty="0"/>
              <a:t> </a:t>
            </a:r>
            <a:r>
              <a:rPr lang="ro-RO" sz="1400" dirty="0">
                <a:sym typeface="Wingdings 3" panose="05040102010807070707" pitchFamily="18" charset="2"/>
              </a:rPr>
              <a:t></a:t>
            </a:r>
            <a:r>
              <a:rPr lang="en-GB" sz="1400" dirty="0">
                <a:sym typeface="Wingdings 3" panose="05040102010807070707" pitchFamily="18" charset="2"/>
              </a:rPr>
              <a:t> </a:t>
            </a:r>
            <a:r>
              <a:rPr lang="ro-RO" sz="1400" dirty="0"/>
              <a:t>investiția pentru formarea a 25.000 de oameni care vor primi 1000 € pentru orice formare înregistrată</a:t>
            </a:r>
            <a:r>
              <a:rPr lang="en-GB" sz="1400" dirty="0"/>
              <a:t> </a:t>
            </a:r>
            <a:r>
              <a:rPr lang="ro-RO" sz="1400" dirty="0"/>
              <a:t>în domeniul digital.</a:t>
            </a:r>
            <a:endParaRPr lang="en-GB" sz="1400" dirty="0"/>
          </a:p>
          <a:p>
            <a:pPr lvl="1"/>
            <a:r>
              <a:rPr lang="ro-RO" sz="1400" dirty="0"/>
              <a:t>Tranzițiile colective: a fost creat un mecanism colectiv pentru a anticipa schimbările economice şi a reglementa tranzițiile profesionale colective</a:t>
            </a:r>
            <a:r>
              <a:rPr lang="en-GB" sz="1400" dirty="0"/>
              <a:t> (pe </a:t>
            </a:r>
            <a:r>
              <a:rPr lang="en-GB" sz="1400" dirty="0" err="1"/>
              <a:t>langa</a:t>
            </a:r>
            <a:r>
              <a:rPr lang="en-GB" sz="1400" dirty="0"/>
              <a:t> </a:t>
            </a:r>
            <a:r>
              <a:rPr lang="en-GB" sz="1400" dirty="0" err="1"/>
              <a:t>cele</a:t>
            </a:r>
            <a:r>
              <a:rPr lang="en-GB" sz="1400" dirty="0"/>
              <a:t> </a:t>
            </a:r>
            <a:r>
              <a:rPr lang="en-GB" sz="1400" dirty="0" err="1"/>
              <a:t>individuale</a:t>
            </a:r>
            <a:r>
              <a:rPr lang="en-GB" sz="1400" dirty="0"/>
              <a:t>);</a:t>
            </a:r>
          </a:p>
          <a:p>
            <a:r>
              <a:rPr lang="ro-RO" sz="1600" dirty="0"/>
              <a:t>Mecanismul este elaborat împreună cu partenerii sociali şi stabilit în cadrul </a:t>
            </a:r>
            <a:r>
              <a:rPr lang="ro-RO" sz="1600" dirty="0">
                <a:solidFill>
                  <a:srgbClr val="C00000"/>
                </a:solidFill>
              </a:rPr>
              <a:t>Conferinței  sociale din octombrie 2020</a:t>
            </a:r>
            <a:r>
              <a:rPr lang="en-GB" sz="1600" dirty="0"/>
              <a:t>;</a:t>
            </a:r>
          </a:p>
          <a:p>
            <a:pPr lvl="0"/>
            <a:r>
              <a:rPr lang="ro-RO" sz="1600" dirty="0">
                <a:solidFill>
                  <a:srgbClr val="C00000"/>
                </a:solidFill>
              </a:rPr>
              <a:t>Sistemul Tranziții Colective </a:t>
            </a:r>
            <a:r>
              <a:rPr lang="ro-RO" sz="1600" dirty="0" err="1">
                <a:solidFill>
                  <a:srgbClr val="C00000"/>
                </a:solidFill>
              </a:rPr>
              <a:t>TransCo</a:t>
            </a:r>
            <a:r>
              <a:rPr lang="ro-RO" sz="1600" dirty="0">
                <a:solidFill>
                  <a:srgbClr val="C00000"/>
                </a:solidFill>
              </a:rPr>
              <a:t> </a:t>
            </a:r>
            <a:r>
              <a:rPr lang="ro-RO" sz="1600" dirty="0"/>
              <a:t>este parte a Planului de Redresare (Relansare) de Stat</a:t>
            </a:r>
            <a:r>
              <a:rPr lang="en-US" sz="1600" dirty="0"/>
              <a:t>*</a:t>
            </a:r>
          </a:p>
          <a:p>
            <a:pPr lvl="1"/>
            <a:r>
              <a:rPr lang="en-US" sz="1400" dirty="0"/>
              <a:t>c</a:t>
            </a:r>
            <a:r>
              <a:rPr lang="ro-RO" sz="1400" dirty="0"/>
              <a:t>u o alocare națională de 500 de milioane euro este un nou instrument în slujba politicilor corporative de resurse umane</a:t>
            </a:r>
            <a:r>
              <a:rPr lang="en-US" sz="1400" dirty="0"/>
              <a:t>;</a:t>
            </a:r>
          </a:p>
          <a:p>
            <a:pPr lvl="1"/>
            <a:r>
              <a:rPr lang="en-US" sz="1400" dirty="0"/>
              <a:t>a</a:t>
            </a:r>
            <a:r>
              <a:rPr lang="ro-RO" sz="1400" dirty="0"/>
              <a:t>re ca scop sprijinirea angajaților afectați de </a:t>
            </a:r>
            <a:r>
              <a:rPr lang="ro-RO" sz="1400" dirty="0" err="1"/>
              <a:t>fragilizarea</a:t>
            </a:r>
            <a:r>
              <a:rPr lang="ro-RO" sz="1400" dirty="0"/>
              <a:t> locurilor de muncă în context de schimbare a pieței muncii;</a:t>
            </a:r>
            <a:endParaRPr lang="en-GB" sz="1400" dirty="0"/>
          </a:p>
          <a:p>
            <a:r>
              <a:rPr lang="ro-RO" sz="1600" dirty="0"/>
              <a:t>Oferă posibilitatea de a urma o formare certificată, permițând astfel reconversia spre un loc de muncă sustenabil;</a:t>
            </a:r>
            <a:endParaRPr lang="en-GB" sz="1600" dirty="0"/>
          </a:p>
          <a:p>
            <a:r>
              <a:rPr lang="ro-RO" sz="1600" dirty="0" err="1">
                <a:solidFill>
                  <a:srgbClr val="C00000"/>
                </a:solidFill>
              </a:rPr>
              <a:t>Transitions</a:t>
            </a:r>
            <a:r>
              <a:rPr lang="ro-RO" sz="1600" dirty="0">
                <a:solidFill>
                  <a:srgbClr val="C00000"/>
                </a:solidFill>
              </a:rPr>
              <a:t> Pro</a:t>
            </a:r>
            <a:r>
              <a:rPr lang="en-US" sz="1600" dirty="0">
                <a:solidFill>
                  <a:srgbClr val="C00000"/>
                </a:solidFill>
              </a:rPr>
              <a:t>**</a:t>
            </a:r>
            <a:r>
              <a:rPr lang="ro-RO" sz="1600" dirty="0">
                <a:solidFill>
                  <a:srgbClr val="C00000"/>
                </a:solidFill>
              </a:rPr>
              <a:t>(</a:t>
            </a:r>
            <a:r>
              <a:rPr lang="ro-RO" sz="1600" dirty="0" err="1">
                <a:solidFill>
                  <a:srgbClr val="C00000"/>
                </a:solidFill>
              </a:rPr>
              <a:t>ATpro</a:t>
            </a:r>
            <a:r>
              <a:rPr lang="ro-RO" sz="1600" dirty="0">
                <a:solidFill>
                  <a:srgbClr val="C00000"/>
                </a:solidFill>
              </a:rPr>
              <a:t>) </a:t>
            </a:r>
            <a:r>
              <a:rPr lang="ro-RO" sz="1600" dirty="0"/>
              <a:t>este responsabil pentru compensarea angajaților pentru recalificare / costul formării cu o durată maximă de 24 de luni</a:t>
            </a:r>
            <a:r>
              <a:rPr lang="en-GB" sz="1600" dirty="0"/>
              <a:t> - </a:t>
            </a:r>
            <a:r>
              <a:rPr lang="en-GB" sz="1600" dirty="0">
                <a:sym typeface="Wingdings 3" panose="05040102010807070707" pitchFamily="18" charset="2"/>
              </a:rPr>
              <a:t> c</a:t>
            </a:r>
            <a:r>
              <a:rPr lang="ro-RO" sz="1600" dirty="0" err="1"/>
              <a:t>ondițiile</a:t>
            </a:r>
            <a:r>
              <a:rPr lang="ro-RO" sz="1600" dirty="0"/>
              <a:t> de sprijin depind de mărimea companiei unde activează angajatul</a:t>
            </a:r>
            <a:r>
              <a:rPr lang="en-GB" sz="1600" dirty="0"/>
              <a:t>;</a:t>
            </a:r>
          </a:p>
          <a:p>
            <a:pPr lvl="0"/>
            <a:r>
              <a:rPr lang="ro-RO" sz="1600" dirty="0"/>
              <a:t>Fiecare companie negociază un acord GEPP/GPEC care identifică locurile de muncă cu risc în cadrul companiei:</a:t>
            </a:r>
            <a:endParaRPr lang="en-GB" sz="1600" dirty="0"/>
          </a:p>
          <a:p>
            <a:pPr lvl="1"/>
            <a:r>
              <a:rPr lang="ro-RO" sz="1400" dirty="0"/>
              <a:t>Pasul 1: după informarea angajaților, cei voluntari sunt ajutați de un consilier profesionist (</a:t>
            </a:r>
            <a:r>
              <a:rPr lang="ro-RO" sz="1400" i="1" dirty="0" err="1"/>
              <a:t>conseil</a:t>
            </a:r>
            <a:r>
              <a:rPr lang="ro-RO" sz="1400" i="1" dirty="0"/>
              <a:t> en </a:t>
            </a:r>
            <a:r>
              <a:rPr lang="ro-RO" sz="1400" i="1" dirty="0" err="1"/>
              <a:t>évolution</a:t>
            </a:r>
            <a:r>
              <a:rPr lang="ro-RO" sz="1400" i="1" dirty="0"/>
              <a:t> </a:t>
            </a:r>
            <a:r>
              <a:rPr lang="ro-RO" sz="1400" i="1" dirty="0" err="1"/>
              <a:t>professionelle</a:t>
            </a:r>
            <a:r>
              <a:rPr lang="ro-RO" sz="1400" dirty="0"/>
              <a:t>) pentru a construi un proiect profesional solid;</a:t>
            </a:r>
            <a:endParaRPr lang="en-GB" sz="1400" dirty="0"/>
          </a:p>
          <a:p>
            <a:pPr lvl="1"/>
            <a:r>
              <a:rPr lang="ro-RO" sz="1400" dirty="0"/>
              <a:t>Pasul 2: să prezinte acordul organismului responsabil cu procesul (Asociații ATPRO) care asigură calitatea cursurilor de formare.</a:t>
            </a:r>
            <a:endParaRPr lang="en-GB" sz="1400" dirty="0"/>
          </a:p>
          <a:p>
            <a:pPr lvl="0"/>
            <a:r>
              <a:rPr lang="ro-RO" sz="1600" dirty="0"/>
              <a:t>Mecanismul este administrat de delegatul statului în regiune și </a:t>
            </a:r>
            <a:r>
              <a:rPr lang="ro-RO" sz="1600" dirty="0">
                <a:solidFill>
                  <a:srgbClr val="C00000"/>
                </a:solidFill>
              </a:rPr>
              <a:t>Asociațiile ATPRO</a:t>
            </a:r>
            <a:r>
              <a:rPr lang="ro-RO" sz="1600" dirty="0"/>
              <a:t>;</a:t>
            </a:r>
            <a:endParaRPr lang="en-GB" sz="1600" dirty="0"/>
          </a:p>
          <a:p>
            <a:r>
              <a:rPr lang="ro-RO" sz="1600" dirty="0"/>
              <a:t>Se asigură sprijinul pentru identificarea ocupațiilor promițătoare: liste construite în fiecare regiune pentru a ghida mai bine traseele de carieră și postate pe website public</a:t>
            </a:r>
            <a:r>
              <a:rPr lang="en-GB" sz="1600" dirty="0"/>
              <a:t> – macro </a:t>
            </a:r>
            <a:r>
              <a:rPr lang="en-GB" sz="1600" dirty="0" err="1"/>
              <a:t>si</a:t>
            </a:r>
            <a:r>
              <a:rPr lang="en-GB" sz="1600" dirty="0"/>
              <a:t> micro </a:t>
            </a:r>
            <a:r>
              <a:rPr lang="en-GB" sz="1600" dirty="0" err="1"/>
              <a:t>proiectii</a:t>
            </a:r>
            <a:r>
              <a:rPr lang="en-GB" sz="1600" dirty="0"/>
              <a:t> pe </a:t>
            </a:r>
            <a:r>
              <a:rPr lang="en-GB" sz="1600" dirty="0" err="1"/>
              <a:t>carierele</a:t>
            </a:r>
            <a:r>
              <a:rPr lang="en-GB" sz="1600" dirty="0"/>
              <a:t> </a:t>
            </a:r>
            <a:r>
              <a:rPr lang="en-GB" sz="1600" dirty="0" err="1"/>
              <a:t>viitorului</a:t>
            </a:r>
            <a:r>
              <a:rPr lang="en-GB" sz="1600" dirty="0"/>
              <a:t>;</a:t>
            </a:r>
          </a:p>
        </p:txBody>
      </p:sp>
    </p:spTree>
    <p:extLst>
      <p:ext uri="{BB962C8B-B14F-4D97-AF65-F5344CB8AC3E}">
        <p14:creationId xmlns:p14="http://schemas.microsoft.com/office/powerpoint/2010/main" val="1847253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ro-RO" dirty="0"/>
              <a:t>Cine poate beneficia</a:t>
            </a:r>
            <a:r>
              <a:rPr lang="en-US" dirty="0"/>
              <a:t> de TRANSCO</a:t>
            </a:r>
            <a:r>
              <a:rPr lang="ro-RO" dirty="0"/>
              <a:t>? </a:t>
            </a:r>
          </a:p>
        </p:txBody>
      </p:sp>
      <p:sp>
        <p:nvSpPr>
          <p:cNvPr id="5" name="Content Placeholder 4"/>
          <p:cNvSpPr>
            <a:spLocks noGrp="1"/>
          </p:cNvSpPr>
          <p:nvPr>
            <p:ph idx="1"/>
          </p:nvPr>
        </p:nvSpPr>
        <p:spPr>
          <a:xfrm>
            <a:off x="218114" y="1200834"/>
            <a:ext cx="11778142" cy="2289711"/>
          </a:xfrm>
        </p:spPr>
        <p:txBody>
          <a:bodyPr>
            <a:normAutofit fontScale="70000" lnSpcReduction="20000"/>
          </a:bodyPr>
          <a:lstStyle/>
          <a:p>
            <a:pPr lvl="0"/>
            <a:r>
              <a:rPr lang="ro-RO" dirty="0"/>
              <a:t>Toate companiile pot apela la acest dispozitiv după ce un acord GEPP / GPEC este semnat. Apoi, angajații al căror loc de muncă este pus în pericol, dacă doresc, pot urma programe de formare profesională pentru calificări mai sustenabile, în zona lor de rezidență.</a:t>
            </a:r>
            <a:endParaRPr lang="en-GB" dirty="0"/>
          </a:p>
          <a:p>
            <a:r>
              <a:rPr lang="ro-RO" dirty="0"/>
              <a:t>GEPP ((Managementul locurilor de muncă și a parcursurilor de carieră) / GPEC, (Gestiunea Previzionala a Locurilor de Munca și a Competentelor) - reprezintă o oportunitate pentru întreprinderi / companii de a-și structura și îmbunătăți politica de management al resurselor umane, indiferent de dimensiune. Este un mijloc de adaptare la mediul </a:t>
            </a:r>
            <a:r>
              <a:rPr lang="ro-RO" dirty="0" err="1"/>
              <a:t>economico</a:t>
            </a:r>
            <a:r>
              <a:rPr lang="ro-RO" dirty="0"/>
              <a:t>-social, prin reducerea decalajului dintre nevoile sale actuale și viitoare de competențe, un element esențial pentru  a asigura performanța politicilor de resurse umane.</a:t>
            </a:r>
            <a:endParaRPr lang="en-GB" dirty="0"/>
          </a:p>
          <a:p>
            <a:endParaRPr lang="ro-RO" dirty="0"/>
          </a:p>
        </p:txBody>
      </p:sp>
      <p:graphicFrame>
        <p:nvGraphicFramePr>
          <p:cNvPr id="2" name="Table 1"/>
          <p:cNvGraphicFramePr>
            <a:graphicFrameLocks noGrp="1"/>
          </p:cNvGraphicFramePr>
          <p:nvPr>
            <p:extLst>
              <p:ext uri="{D42A27DB-BD31-4B8C-83A1-F6EECF244321}">
                <p14:modId xmlns:p14="http://schemas.microsoft.com/office/powerpoint/2010/main" val="1874287697"/>
              </p:ext>
            </p:extLst>
          </p:nvPr>
        </p:nvGraphicFramePr>
        <p:xfrm>
          <a:off x="946101" y="3490545"/>
          <a:ext cx="10322168" cy="3055499"/>
        </p:xfrm>
        <a:graphic>
          <a:graphicData uri="http://schemas.openxmlformats.org/drawingml/2006/table">
            <a:tbl>
              <a:tblPr firstRow="1" firstCol="1" bandRow="1">
                <a:tableStyleId>{5C22544A-7EE6-4342-B048-85BDC9FD1C3A}</a:tableStyleId>
              </a:tblPr>
              <a:tblGrid>
                <a:gridCol w="4824294">
                  <a:extLst>
                    <a:ext uri="{9D8B030D-6E8A-4147-A177-3AD203B41FA5}">
                      <a16:colId xmlns:a16="http://schemas.microsoft.com/office/drawing/2014/main" val="20000"/>
                    </a:ext>
                  </a:extLst>
                </a:gridCol>
                <a:gridCol w="2748937">
                  <a:extLst>
                    <a:ext uri="{9D8B030D-6E8A-4147-A177-3AD203B41FA5}">
                      <a16:colId xmlns:a16="http://schemas.microsoft.com/office/drawing/2014/main" val="20001"/>
                    </a:ext>
                  </a:extLst>
                </a:gridCol>
                <a:gridCol w="2748937">
                  <a:extLst>
                    <a:ext uri="{9D8B030D-6E8A-4147-A177-3AD203B41FA5}">
                      <a16:colId xmlns:a16="http://schemas.microsoft.com/office/drawing/2014/main" val="20002"/>
                    </a:ext>
                  </a:extLst>
                </a:gridCol>
              </a:tblGrid>
              <a:tr h="1210975">
                <a:tc>
                  <a:txBody>
                    <a:bodyPr/>
                    <a:lstStyle/>
                    <a:p>
                      <a:pPr algn="ctr">
                        <a:lnSpc>
                          <a:spcPct val="115000"/>
                        </a:lnSpc>
                        <a:spcAft>
                          <a:spcPts val="0"/>
                        </a:spcAft>
                      </a:pPr>
                      <a:r>
                        <a:rPr lang="ro-RO" sz="1800">
                          <a:effectLst/>
                          <a:latin typeface="Cambria" panose="02040503050406030204" pitchFamily="18" charset="0"/>
                          <a:ea typeface="Cambria" panose="02040503050406030204" pitchFamily="18" charset="0"/>
                        </a:rPr>
                        <a:t>Tipuri de companii beneficiare TRANSCO (după mărime)</a:t>
                      </a:r>
                      <a:endParaRPr lang="en-GB" sz="180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26670" anchor="ctr"/>
                </a:tc>
                <a:tc>
                  <a:txBody>
                    <a:bodyPr/>
                    <a:lstStyle/>
                    <a:p>
                      <a:pPr algn="ctr">
                        <a:lnSpc>
                          <a:spcPct val="115000"/>
                        </a:lnSpc>
                        <a:spcAft>
                          <a:spcPts val="0"/>
                        </a:spcAft>
                      </a:pPr>
                      <a:r>
                        <a:rPr lang="ro-RO" sz="1800">
                          <a:effectLst/>
                          <a:latin typeface="Cambria" panose="02040503050406030204" pitchFamily="18" charset="0"/>
                          <a:ea typeface="Cambria" panose="02040503050406030204" pitchFamily="18" charset="0"/>
                        </a:rPr>
                        <a:t>Finanțare publică alocată</a:t>
                      </a:r>
                      <a:endParaRPr lang="en-GB" sz="180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26670" anchor="ctr"/>
                </a:tc>
                <a:tc>
                  <a:txBody>
                    <a:bodyPr/>
                    <a:lstStyle/>
                    <a:p>
                      <a:pPr algn="ctr">
                        <a:lnSpc>
                          <a:spcPct val="115000"/>
                        </a:lnSpc>
                        <a:spcAft>
                          <a:spcPts val="0"/>
                        </a:spcAft>
                      </a:pPr>
                      <a:r>
                        <a:rPr lang="ro-RO" sz="1800">
                          <a:effectLst/>
                          <a:latin typeface="Cambria" panose="02040503050406030204" pitchFamily="18" charset="0"/>
                          <a:ea typeface="Cambria" panose="02040503050406030204" pitchFamily="18" charset="0"/>
                        </a:rPr>
                        <a:t>Costuri pentru companie</a:t>
                      </a:r>
                      <a:endParaRPr lang="en-GB" sz="180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26670" anchor="ctr"/>
                </a:tc>
                <a:extLst>
                  <a:ext uri="{0D108BD9-81ED-4DB2-BD59-A6C34878D82A}">
                    <a16:rowId xmlns:a16="http://schemas.microsoft.com/office/drawing/2014/main" val="10000"/>
                  </a:ext>
                </a:extLst>
              </a:tr>
              <a:tr h="594506">
                <a:tc>
                  <a:txBody>
                    <a:bodyPr/>
                    <a:lstStyle/>
                    <a:p>
                      <a:pPr algn="r">
                        <a:lnSpc>
                          <a:spcPct val="115000"/>
                        </a:lnSpc>
                        <a:spcAft>
                          <a:spcPts val="0"/>
                        </a:spcAft>
                      </a:pPr>
                      <a:r>
                        <a:rPr lang="ro-RO" sz="1800">
                          <a:effectLst/>
                          <a:latin typeface="Cambria" panose="02040503050406030204" pitchFamily="18" charset="0"/>
                          <a:ea typeface="Cambria" panose="02040503050406030204" pitchFamily="18" charset="0"/>
                        </a:rPr>
                        <a:t>300 de angajați</a:t>
                      </a:r>
                      <a:endParaRPr lang="en-GB" sz="180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26670" marB="39370" anchor="ctr"/>
                </a:tc>
                <a:tc>
                  <a:txBody>
                    <a:bodyPr/>
                    <a:lstStyle/>
                    <a:p>
                      <a:pPr algn="ctr">
                        <a:lnSpc>
                          <a:spcPct val="115000"/>
                        </a:lnSpc>
                        <a:spcAft>
                          <a:spcPts val="0"/>
                        </a:spcAft>
                      </a:pPr>
                      <a:r>
                        <a:rPr lang="ro-RO" sz="1800" b="1" dirty="0">
                          <a:effectLst/>
                          <a:latin typeface="Cambria" panose="02040503050406030204" pitchFamily="18" charset="0"/>
                          <a:ea typeface="Cambria" panose="02040503050406030204" pitchFamily="18" charset="0"/>
                        </a:rPr>
                        <a:t>100%</a:t>
                      </a:r>
                      <a:endParaRPr lang="en-GB" sz="1800" b="1" dirty="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26670" marB="39370" anchor="ctr"/>
                </a:tc>
                <a:tc>
                  <a:txBody>
                    <a:bodyPr/>
                    <a:lstStyle/>
                    <a:p>
                      <a:pPr algn="ctr">
                        <a:lnSpc>
                          <a:spcPct val="115000"/>
                        </a:lnSpc>
                        <a:spcAft>
                          <a:spcPts val="0"/>
                        </a:spcAft>
                      </a:pPr>
                      <a:r>
                        <a:rPr lang="ro-RO" sz="1800" b="1" dirty="0">
                          <a:effectLst/>
                          <a:latin typeface="Cambria" panose="02040503050406030204" pitchFamily="18" charset="0"/>
                          <a:ea typeface="Cambria" panose="02040503050406030204" pitchFamily="18" charset="0"/>
                        </a:rPr>
                        <a:t>0</a:t>
                      </a:r>
                      <a:endParaRPr lang="en-GB" sz="1800" b="1" dirty="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26670" marB="39370" anchor="ctr"/>
                </a:tc>
                <a:extLst>
                  <a:ext uri="{0D108BD9-81ED-4DB2-BD59-A6C34878D82A}">
                    <a16:rowId xmlns:a16="http://schemas.microsoft.com/office/drawing/2014/main" val="10001"/>
                  </a:ext>
                </a:extLst>
              </a:tr>
              <a:tr h="625009">
                <a:tc>
                  <a:txBody>
                    <a:bodyPr/>
                    <a:lstStyle/>
                    <a:p>
                      <a:pPr algn="r">
                        <a:lnSpc>
                          <a:spcPct val="115000"/>
                        </a:lnSpc>
                        <a:spcAft>
                          <a:spcPts val="0"/>
                        </a:spcAft>
                      </a:pPr>
                      <a:r>
                        <a:rPr lang="ro-RO" sz="1800">
                          <a:effectLst/>
                          <a:latin typeface="Cambria" panose="02040503050406030204" pitchFamily="18" charset="0"/>
                          <a:ea typeface="Cambria" panose="02040503050406030204" pitchFamily="18" charset="0"/>
                        </a:rPr>
                        <a:t>Între 300 și 1000 de angajați</a:t>
                      </a:r>
                      <a:endParaRPr lang="en-GB" sz="180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39370" anchor="ctr"/>
                </a:tc>
                <a:tc>
                  <a:txBody>
                    <a:bodyPr/>
                    <a:lstStyle/>
                    <a:p>
                      <a:pPr algn="ctr">
                        <a:lnSpc>
                          <a:spcPct val="115000"/>
                        </a:lnSpc>
                        <a:spcAft>
                          <a:spcPts val="0"/>
                        </a:spcAft>
                      </a:pPr>
                      <a:r>
                        <a:rPr lang="ro-RO" sz="1800" b="1">
                          <a:effectLst/>
                          <a:latin typeface="Cambria" panose="02040503050406030204" pitchFamily="18" charset="0"/>
                          <a:ea typeface="Cambria" panose="02040503050406030204" pitchFamily="18" charset="0"/>
                        </a:rPr>
                        <a:t>75%</a:t>
                      </a:r>
                      <a:endParaRPr lang="en-GB" sz="1800" b="1">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39370" anchor="ctr"/>
                </a:tc>
                <a:tc>
                  <a:txBody>
                    <a:bodyPr/>
                    <a:lstStyle/>
                    <a:p>
                      <a:pPr algn="ctr">
                        <a:lnSpc>
                          <a:spcPct val="115000"/>
                        </a:lnSpc>
                        <a:spcAft>
                          <a:spcPts val="0"/>
                        </a:spcAft>
                      </a:pPr>
                      <a:r>
                        <a:rPr lang="ro-RO" sz="1800" b="1" dirty="0">
                          <a:effectLst/>
                          <a:latin typeface="Cambria" panose="02040503050406030204" pitchFamily="18" charset="0"/>
                          <a:ea typeface="Cambria" panose="02040503050406030204" pitchFamily="18" charset="0"/>
                        </a:rPr>
                        <a:t>25%</a:t>
                      </a:r>
                      <a:endParaRPr lang="en-GB" sz="1800" b="1" dirty="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39370" anchor="ctr"/>
                </a:tc>
                <a:extLst>
                  <a:ext uri="{0D108BD9-81ED-4DB2-BD59-A6C34878D82A}">
                    <a16:rowId xmlns:a16="http://schemas.microsoft.com/office/drawing/2014/main" val="10002"/>
                  </a:ext>
                </a:extLst>
              </a:tr>
              <a:tr h="625009">
                <a:tc>
                  <a:txBody>
                    <a:bodyPr/>
                    <a:lstStyle/>
                    <a:p>
                      <a:pPr algn="r">
                        <a:lnSpc>
                          <a:spcPct val="115000"/>
                        </a:lnSpc>
                        <a:spcAft>
                          <a:spcPts val="0"/>
                        </a:spcAft>
                      </a:pPr>
                      <a:r>
                        <a:rPr lang="ro-RO" sz="1800">
                          <a:effectLst/>
                          <a:latin typeface="Cambria" panose="02040503050406030204" pitchFamily="18" charset="0"/>
                          <a:ea typeface="Cambria" panose="02040503050406030204" pitchFamily="18" charset="0"/>
                        </a:rPr>
                        <a:t>Peste 1000 de angajați</a:t>
                      </a:r>
                      <a:endParaRPr lang="en-GB" sz="180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39370" anchor="ctr"/>
                </a:tc>
                <a:tc>
                  <a:txBody>
                    <a:bodyPr/>
                    <a:lstStyle/>
                    <a:p>
                      <a:pPr algn="ctr">
                        <a:lnSpc>
                          <a:spcPct val="115000"/>
                        </a:lnSpc>
                        <a:spcAft>
                          <a:spcPts val="0"/>
                        </a:spcAft>
                      </a:pPr>
                      <a:r>
                        <a:rPr lang="ro-RO" sz="1800" b="1">
                          <a:effectLst/>
                          <a:latin typeface="Cambria" panose="02040503050406030204" pitchFamily="18" charset="0"/>
                          <a:ea typeface="Cambria" panose="02040503050406030204" pitchFamily="18" charset="0"/>
                        </a:rPr>
                        <a:t>40%</a:t>
                      </a:r>
                      <a:endParaRPr lang="en-GB" sz="1800" b="1">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39370" anchor="ctr"/>
                </a:tc>
                <a:tc>
                  <a:txBody>
                    <a:bodyPr/>
                    <a:lstStyle/>
                    <a:p>
                      <a:pPr algn="ctr">
                        <a:lnSpc>
                          <a:spcPct val="115000"/>
                        </a:lnSpc>
                        <a:spcAft>
                          <a:spcPts val="0"/>
                        </a:spcAft>
                      </a:pPr>
                      <a:r>
                        <a:rPr lang="ro-RO" sz="1800" b="1" dirty="0">
                          <a:effectLst/>
                          <a:latin typeface="Cambria" panose="02040503050406030204" pitchFamily="18" charset="0"/>
                          <a:ea typeface="Cambria" panose="02040503050406030204" pitchFamily="18" charset="0"/>
                        </a:rPr>
                        <a:t>60%</a:t>
                      </a:r>
                      <a:endParaRPr lang="en-GB" sz="1800" b="1" dirty="0">
                        <a:effectLst/>
                        <a:latin typeface="Cambria" panose="02040503050406030204" pitchFamily="18" charset="0"/>
                        <a:ea typeface="Cambria" panose="02040503050406030204" pitchFamily="18" charset="0"/>
                        <a:cs typeface="Times New Roman" panose="02020603050405020304" pitchFamily="18" charset="0"/>
                      </a:endParaRPr>
                    </a:p>
                  </a:txBody>
                  <a:tcPr marL="85090" marR="85090" marT="39370" marB="39370" anchor="ctr"/>
                </a:tc>
                <a:extLst>
                  <a:ext uri="{0D108BD9-81ED-4DB2-BD59-A6C34878D82A}">
                    <a16:rowId xmlns:a16="http://schemas.microsoft.com/office/drawing/2014/main" val="10003"/>
                  </a:ext>
                </a:extLst>
              </a:tr>
            </a:tbl>
          </a:graphicData>
        </a:graphic>
      </p:graphicFrame>
      <p:sp>
        <p:nvSpPr>
          <p:cNvPr id="3" name="Explosion: 8 Points 2">
            <a:extLst>
              <a:ext uri="{FF2B5EF4-FFF2-40B4-BE49-F238E27FC236}">
                <a16:creationId xmlns:a16="http://schemas.microsoft.com/office/drawing/2014/main" id="{E4DB682E-DF25-97F6-4ED1-6463C821AD69}"/>
              </a:ext>
            </a:extLst>
          </p:cNvPr>
          <p:cNvSpPr/>
          <p:nvPr/>
        </p:nvSpPr>
        <p:spPr>
          <a:xfrm>
            <a:off x="10548594" y="5854045"/>
            <a:ext cx="1234911" cy="852952"/>
          </a:xfrm>
          <a:prstGeom prst="irregularSeal1">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ro-RO" sz="2800" dirty="0">
                <a:solidFill>
                  <a:schemeClr val="tx1"/>
                </a:solidFill>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929441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ro-RO" dirty="0">
                <a:effectLst/>
              </a:rPr>
              <a:t> </a:t>
            </a:r>
            <a:r>
              <a:rPr lang="ro-RO" dirty="0" err="1">
                <a:effectLst/>
              </a:rPr>
              <a:t>TransCo</a:t>
            </a:r>
            <a:r>
              <a:rPr lang="ro-RO" dirty="0">
                <a:effectLst/>
              </a:rPr>
              <a:t> – Schema logică</a:t>
            </a:r>
            <a:endParaRPr lang="ro-RO"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74884" y="1318846"/>
            <a:ext cx="10093569" cy="5064370"/>
          </a:xfrm>
          <a:prstGeom prst="rect">
            <a:avLst/>
          </a:prstGeom>
          <a:noFill/>
        </p:spPr>
      </p:pic>
    </p:spTree>
    <p:extLst>
      <p:ext uri="{BB962C8B-B14F-4D97-AF65-F5344CB8AC3E}">
        <p14:creationId xmlns:p14="http://schemas.microsoft.com/office/powerpoint/2010/main" val="3256410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fontScale="90000"/>
          </a:bodyPr>
          <a:lstStyle/>
          <a:p>
            <a:r>
              <a:rPr lang="en-US" sz="4800" dirty="0">
                <a:solidFill>
                  <a:schemeClr val="tx1"/>
                </a:solidFill>
              </a:rPr>
              <a:t>ORGANISM COLECTOR PT. FORMAREA PROFESIONALĂ A ANGAJAȚILOR</a:t>
            </a:r>
            <a:br>
              <a:rPr lang="en-US" sz="4800" dirty="0">
                <a:solidFill>
                  <a:schemeClr val="tx1"/>
                </a:solidFill>
              </a:rPr>
            </a:br>
            <a:r>
              <a:rPr lang="en-US" sz="4800" dirty="0">
                <a:solidFill>
                  <a:schemeClr val="tx1"/>
                </a:solidFill>
              </a:rPr>
              <a:t>OCFPA</a:t>
            </a:r>
            <a:endParaRPr lang="ro-RO" sz="4800" dirty="0">
              <a:solidFill>
                <a:schemeClr val="tx1"/>
              </a:solidFill>
            </a:endParaRPr>
          </a:p>
        </p:txBody>
      </p:sp>
      <p:sp>
        <p:nvSpPr>
          <p:cNvPr id="5" name="Content Placeholder 4"/>
          <p:cNvSpPr>
            <a:spLocks noGrp="1"/>
          </p:cNvSpPr>
          <p:nvPr>
            <p:ph type="body" idx="1"/>
          </p:nvPr>
        </p:nvSpPr>
        <p:spPr>
          <a:solidFill>
            <a:schemeClr val="accent4">
              <a:lumMod val="40000"/>
              <a:lumOff val="60000"/>
            </a:schemeClr>
          </a:solidFill>
        </p:spPr>
        <p:txBody>
          <a:bodyPr anchor="ctr"/>
          <a:lstStyle/>
          <a:p>
            <a:pPr algn="ctr" defTabSz="896938">
              <a:tabLst>
                <a:tab pos="176213" algn="l"/>
              </a:tabLst>
            </a:pPr>
            <a:r>
              <a:rPr lang="en-US" sz="8000" dirty="0">
                <a:solidFill>
                  <a:schemeClr val="tx1"/>
                </a:solidFill>
              </a:rPr>
              <a:t>V.3</a:t>
            </a:r>
            <a:endParaRPr lang="ro-RO" sz="8000" dirty="0">
              <a:solidFill>
                <a:schemeClr val="tx1"/>
              </a:solidFill>
            </a:endParaRPr>
          </a:p>
        </p:txBody>
      </p:sp>
    </p:spTree>
    <p:extLst>
      <p:ext uri="{BB962C8B-B14F-4D97-AF65-F5344CB8AC3E}">
        <p14:creationId xmlns:p14="http://schemas.microsoft.com/office/powerpoint/2010/main" val="3530761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ro-RO" dirty="0"/>
              <a:t>De ce este nevoie</a:t>
            </a:r>
            <a:r>
              <a:rPr lang="en-US" dirty="0"/>
              <a:t> de OCFPA?</a:t>
            </a:r>
            <a:endParaRPr lang="ro-RO" dirty="0"/>
          </a:p>
        </p:txBody>
      </p:sp>
      <p:sp>
        <p:nvSpPr>
          <p:cNvPr id="5" name="Content Placeholder 4"/>
          <p:cNvSpPr>
            <a:spLocks noGrp="1"/>
          </p:cNvSpPr>
          <p:nvPr>
            <p:ph idx="1"/>
          </p:nvPr>
        </p:nvSpPr>
        <p:spPr/>
        <p:txBody>
          <a:bodyPr>
            <a:normAutofit fontScale="92500" lnSpcReduction="10000"/>
          </a:bodyPr>
          <a:lstStyle/>
          <a:p>
            <a:pPr lvl="0"/>
            <a:r>
              <a:rPr lang="ro-RO" dirty="0"/>
              <a:t>Această propunere se referă la un </a:t>
            </a:r>
            <a:r>
              <a:rPr lang="ro-RO" dirty="0">
                <a:solidFill>
                  <a:srgbClr val="C00000"/>
                </a:solidFill>
              </a:rPr>
              <a:t>Organism Colector pt. Formarea Profesională a Angajaților – OCFPA</a:t>
            </a:r>
            <a:r>
              <a:rPr lang="ro-RO" dirty="0"/>
              <a:t>;</a:t>
            </a:r>
            <a:endParaRPr lang="en-GB" dirty="0"/>
          </a:p>
          <a:p>
            <a:pPr lvl="0"/>
            <a:r>
              <a:rPr lang="ro-RO" dirty="0"/>
              <a:t>O structură care să  f</a:t>
            </a:r>
            <a:r>
              <a:rPr lang="ro-RO" dirty="0">
                <a:solidFill>
                  <a:srgbClr val="C00000"/>
                </a:solidFill>
              </a:rPr>
              <a:t>aciliteze colectarea și distribuția fondurilor provenite de la angajatori pentru finanțarea obligațiilor acestora pentru formare profesională</a:t>
            </a:r>
            <a:r>
              <a:rPr lang="ro-RO" dirty="0"/>
              <a:t>;</a:t>
            </a:r>
            <a:endParaRPr lang="en-GB" dirty="0"/>
          </a:p>
          <a:p>
            <a:pPr lvl="0"/>
            <a:r>
              <a:rPr lang="ro-RO" dirty="0"/>
              <a:t>OCFPA ar trebui să  funcționeze ca </a:t>
            </a:r>
            <a:r>
              <a:rPr lang="ro-RO" dirty="0">
                <a:solidFill>
                  <a:srgbClr val="C00000"/>
                </a:solidFill>
              </a:rPr>
              <a:t>organism sectorial, independent, acționând sub autoritatea unei Comisii Paritare Bipartite </a:t>
            </a:r>
            <a:r>
              <a:rPr lang="ro-RO" dirty="0"/>
              <a:t>(constituită din reprezentanți ai organizațiilor sindicale și patronale reprezentative la nivel de sector)</a:t>
            </a:r>
            <a:endParaRPr lang="en-GB" dirty="0"/>
          </a:p>
          <a:p>
            <a:pPr lvl="0"/>
            <a:r>
              <a:rPr lang="ro-RO" dirty="0"/>
              <a:t>Obiective OCFPA se impun a fi în mod minimal:</a:t>
            </a:r>
            <a:endParaRPr lang="en-GB" dirty="0"/>
          </a:p>
          <a:p>
            <a:pPr lvl="1"/>
            <a:r>
              <a:rPr lang="ro-RO" dirty="0"/>
              <a:t>Îndeplinirea obligațiilor legale prevăzute în Codul Muncii;</a:t>
            </a:r>
            <a:endParaRPr lang="en-GB" dirty="0"/>
          </a:p>
          <a:p>
            <a:pPr lvl="1"/>
            <a:r>
              <a:rPr lang="ro-RO" dirty="0"/>
              <a:t>Asigurarea formării / achiziției de competențe pentru angajați;</a:t>
            </a:r>
            <a:endParaRPr lang="en-GB" dirty="0"/>
          </a:p>
          <a:p>
            <a:pPr lvl="1"/>
            <a:r>
              <a:rPr lang="ro-RO" dirty="0"/>
              <a:t>Asigurarea unui element de interes comun şi concertat, care poate mobiliza / capacita negocierile sectoriale.</a:t>
            </a:r>
            <a:endParaRPr lang="en-GB" dirty="0"/>
          </a:p>
          <a:p>
            <a:endParaRPr lang="ro-RO" dirty="0"/>
          </a:p>
        </p:txBody>
      </p:sp>
    </p:spTree>
    <p:extLst>
      <p:ext uri="{BB962C8B-B14F-4D97-AF65-F5344CB8AC3E}">
        <p14:creationId xmlns:p14="http://schemas.microsoft.com/office/powerpoint/2010/main" val="4212553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Generalități privind formarea profesională</a:t>
            </a:r>
          </a:p>
        </p:txBody>
      </p:sp>
      <p:sp>
        <p:nvSpPr>
          <p:cNvPr id="5" name="Content Placeholder 4"/>
          <p:cNvSpPr>
            <a:spLocks noGrp="1"/>
          </p:cNvSpPr>
          <p:nvPr>
            <p:ph type="body" idx="1"/>
          </p:nvPr>
        </p:nvSpPr>
        <p:spPr/>
        <p:txBody>
          <a:bodyPr anchor="ctr"/>
          <a:lstStyle/>
          <a:p>
            <a:pPr algn="ctr"/>
            <a:r>
              <a:rPr lang="ro-RO" sz="9600" dirty="0"/>
              <a:t>I</a:t>
            </a:r>
          </a:p>
        </p:txBody>
      </p:sp>
    </p:spTree>
    <p:extLst>
      <p:ext uri="{BB962C8B-B14F-4D97-AF65-F5344CB8AC3E}">
        <p14:creationId xmlns:p14="http://schemas.microsoft.com/office/powerpoint/2010/main" val="221167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err="1"/>
              <a:t>Misiunile</a:t>
            </a:r>
            <a:r>
              <a:rPr lang="en-US" dirty="0"/>
              <a:t> OCFPA</a:t>
            </a:r>
            <a:endParaRPr lang="ro-RO" dirty="0"/>
          </a:p>
        </p:txBody>
      </p:sp>
      <p:sp>
        <p:nvSpPr>
          <p:cNvPr id="5" name="Content Placeholder 4"/>
          <p:cNvSpPr>
            <a:spLocks noGrp="1"/>
          </p:cNvSpPr>
          <p:nvPr>
            <p:ph idx="1"/>
          </p:nvPr>
        </p:nvSpPr>
        <p:spPr/>
        <p:txBody>
          <a:bodyPr>
            <a:normAutofit fontScale="77500" lnSpcReduction="20000"/>
          </a:bodyPr>
          <a:lstStyle/>
          <a:p>
            <a:pPr lvl="0"/>
            <a:r>
              <a:rPr lang="ro-RO" dirty="0"/>
              <a:t>Colectarea contribuției angajatorilor pentru formare profesională;</a:t>
            </a:r>
            <a:endParaRPr lang="en-GB" dirty="0"/>
          </a:p>
          <a:p>
            <a:pPr lvl="0"/>
            <a:r>
              <a:rPr lang="ro-RO" dirty="0"/>
              <a:t>Finanțarea programelor de formare profesională continuă derulate de angajatori, la nivel de sector;</a:t>
            </a:r>
            <a:endParaRPr lang="en-GB" dirty="0"/>
          </a:p>
          <a:p>
            <a:pPr lvl="0"/>
            <a:r>
              <a:rPr lang="ro-RO" dirty="0"/>
              <a:t>Suport pentru angajatori în procesele de certificare a angajaților proprii, inclusiv pentru competențe dobândite în sistem informal și non-formal;</a:t>
            </a:r>
            <a:endParaRPr lang="en-GB" dirty="0"/>
          </a:p>
          <a:p>
            <a:pPr lvl="0"/>
            <a:r>
              <a:rPr lang="ro-RO" dirty="0"/>
              <a:t>Suport pentru angajatori în definirea nevoilor de formare;</a:t>
            </a:r>
            <a:endParaRPr lang="en-GB" dirty="0"/>
          </a:p>
          <a:p>
            <a:pPr lvl="0"/>
            <a:r>
              <a:rPr lang="ro-RO" dirty="0"/>
              <a:t>Suport în beneficiul angajatorilor, prin:</a:t>
            </a:r>
            <a:endParaRPr lang="en-GB" dirty="0"/>
          </a:p>
          <a:p>
            <a:pPr lvl="1"/>
            <a:r>
              <a:rPr lang="ro-RO" dirty="0"/>
              <a:t>îmbunătățirea informării și accesului angajaților acestor întreprinderi la formare profesională;</a:t>
            </a:r>
            <a:endParaRPr lang="en-GB" dirty="0"/>
          </a:p>
          <a:p>
            <a:pPr lvl="1"/>
            <a:r>
              <a:rPr lang="ro-RO" dirty="0"/>
              <a:t>sprijin pentru angajatori în analiza și definirea nevoilor lor de formare profesională, în special în contextul schimbărilor economice și tehnice din sectorul lor de activitate;</a:t>
            </a:r>
            <a:endParaRPr lang="en-GB" dirty="0"/>
          </a:p>
          <a:p>
            <a:pPr lvl="0"/>
            <a:r>
              <a:rPr lang="ro-RO" dirty="0"/>
              <a:t>Asigurarea suport specific la nivel sectorial:</a:t>
            </a:r>
            <a:endParaRPr lang="en-GB" dirty="0"/>
          </a:p>
          <a:p>
            <a:pPr lvl="1"/>
            <a:r>
              <a:rPr lang="ro-RO" dirty="0"/>
              <a:t>suport informațional / cooperare în perimetrul gestiunii previzionale a locurilor de munca și competențelor;</a:t>
            </a:r>
            <a:endParaRPr lang="en-GB" dirty="0"/>
          </a:p>
          <a:p>
            <a:pPr lvl="1"/>
            <a:r>
              <a:rPr lang="ro-RO" dirty="0"/>
              <a:t>cooperare (autorități, angajatori, comitete sectoriale, sindicate, alți actori interesați) în ceea ce privește activitatea de revizuire și completare a standardelor ocupaționale;</a:t>
            </a:r>
            <a:endParaRPr lang="en-GB" dirty="0"/>
          </a:p>
          <a:p>
            <a:pPr lvl="0"/>
            <a:r>
              <a:rPr lang="ro-RO" dirty="0"/>
              <a:t>Cooperare cu mediul de învățământ (in special cel secundar) pentru analiza și definirea direcțiilor de educație și formare (formarea profesională inițială de lungă durată, cu accent pe învățământ dual);</a:t>
            </a:r>
            <a:endParaRPr lang="en-GB" dirty="0"/>
          </a:p>
          <a:p>
            <a:endParaRPr lang="ro-RO" dirty="0"/>
          </a:p>
        </p:txBody>
      </p:sp>
    </p:spTree>
    <p:extLst>
      <p:ext uri="{BB962C8B-B14F-4D97-AF65-F5344CB8AC3E}">
        <p14:creationId xmlns:p14="http://schemas.microsoft.com/office/powerpoint/2010/main" val="3479009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ro-RO" dirty="0">
                <a:effectLst/>
              </a:rPr>
              <a:t>OCFPA – mini-analiza SWOT</a:t>
            </a:r>
            <a:endParaRPr lang="ro-RO" dirty="0"/>
          </a:p>
        </p:txBody>
      </p:sp>
      <p:graphicFrame>
        <p:nvGraphicFramePr>
          <p:cNvPr id="2" name="Table 1"/>
          <p:cNvGraphicFramePr>
            <a:graphicFrameLocks noGrp="1"/>
          </p:cNvGraphicFramePr>
          <p:nvPr>
            <p:extLst>
              <p:ext uri="{D42A27DB-BD31-4B8C-83A1-F6EECF244321}">
                <p14:modId xmlns:p14="http://schemas.microsoft.com/office/powerpoint/2010/main" val="1724863353"/>
              </p:ext>
            </p:extLst>
          </p:nvPr>
        </p:nvGraphicFramePr>
        <p:xfrm>
          <a:off x="501161" y="1195753"/>
          <a:ext cx="11340000" cy="5486401"/>
        </p:xfrm>
        <a:graphic>
          <a:graphicData uri="http://schemas.openxmlformats.org/drawingml/2006/table">
            <a:tbl>
              <a:tblPr firstRow="1" firstCol="1" bandRow="1">
                <a:tableStyleId>{17292A2E-F333-43FB-9621-5CBBE7FDCDCB}</a:tableStyleId>
              </a:tblPr>
              <a:tblGrid>
                <a:gridCol w="5400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0">
                  <a:extLst>
                    <a:ext uri="{9D8B030D-6E8A-4147-A177-3AD203B41FA5}">
                      <a16:colId xmlns:a16="http://schemas.microsoft.com/office/drawing/2014/main" val="20002"/>
                    </a:ext>
                  </a:extLst>
                </a:gridCol>
              </a:tblGrid>
              <a:tr h="312519">
                <a:tc>
                  <a:txBody>
                    <a:bodyPr/>
                    <a:lstStyle/>
                    <a:p>
                      <a:pPr algn="ctr">
                        <a:lnSpc>
                          <a:spcPct val="115000"/>
                        </a:lnSpc>
                        <a:spcAft>
                          <a:spcPts val="0"/>
                        </a:spcAft>
                      </a:pPr>
                      <a:r>
                        <a:rPr lang="ro-RO" sz="1800" dirty="0">
                          <a:effectLst/>
                          <a:latin typeface="Cambria" panose="02040503050406030204" pitchFamily="18" charset="0"/>
                          <a:ea typeface="Cambria" panose="02040503050406030204" pitchFamily="18" charset="0"/>
                        </a:rPr>
                        <a:t>Puncte forte</a:t>
                      </a:r>
                      <a:endParaRPr lang="en-GB"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2">
                        <a:lumMod val="75000"/>
                      </a:schemeClr>
                    </a:solidFill>
                  </a:tcPr>
                </a:tc>
                <a:tc>
                  <a:txBody>
                    <a:bodyPr/>
                    <a:lstStyle/>
                    <a:p>
                      <a:pPr algn="ctr">
                        <a:lnSpc>
                          <a:spcPct val="115000"/>
                        </a:lnSpc>
                        <a:spcAft>
                          <a:spcPts val="0"/>
                        </a:spcAft>
                      </a:pPr>
                      <a:endParaRPr lang="en-GB"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lnSpc>
                          <a:spcPct val="115000"/>
                        </a:lnSpc>
                        <a:spcAft>
                          <a:spcPts val="0"/>
                        </a:spcAft>
                      </a:pPr>
                      <a:r>
                        <a:rPr lang="ro-RO" sz="1800" dirty="0">
                          <a:effectLst/>
                          <a:latin typeface="Cambria" panose="02040503050406030204" pitchFamily="18" charset="0"/>
                          <a:ea typeface="Cambria" panose="02040503050406030204" pitchFamily="18" charset="0"/>
                        </a:rPr>
                        <a:t>Puncte slabe</a:t>
                      </a:r>
                      <a:endParaRPr lang="en-GB"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val="10000"/>
                  </a:ext>
                </a:extLst>
              </a:tr>
              <a:tr h="1754216">
                <a:tc>
                  <a:txBody>
                    <a:bodyPr/>
                    <a:lstStyle/>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Element de stimulare a contactelor și negocierilor sectoriale;</a:t>
                      </a:r>
                      <a:endParaRPr lang="en-GB" sz="1600" dirty="0">
                        <a:solidFill>
                          <a:schemeClr val="accent2">
                            <a:lumMod val="75000"/>
                          </a:schemeClr>
                        </a:solidFill>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Repartiție echitabilă a costurilor, funcție de numărul de salariați;</a:t>
                      </a:r>
                      <a:endParaRPr lang="en-GB" sz="1600" dirty="0">
                        <a:solidFill>
                          <a:schemeClr val="accent2">
                            <a:lumMod val="75000"/>
                          </a:schemeClr>
                        </a:solidFill>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Proces transparent, bipartit;</a:t>
                      </a:r>
                      <a:endParaRPr lang="en-GB" sz="1600" dirty="0">
                        <a:solidFill>
                          <a:schemeClr val="accent2">
                            <a:lumMod val="75000"/>
                          </a:schemeClr>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342900" lvl="0" indent="-342900" algn="just">
                        <a:lnSpc>
                          <a:spcPct val="115000"/>
                        </a:lnSpc>
                        <a:spcAft>
                          <a:spcPts val="0"/>
                        </a:spcAft>
                        <a:buSzPts val="1000"/>
                        <a:buFont typeface="Wingdings 3" panose="05040102010807070707" pitchFamily="18" charset="2"/>
                        <a:buChar char=""/>
                        <a:tabLst>
                          <a:tab pos="202565" algn="l"/>
                        </a:tabLst>
                      </a:pPr>
                      <a:endParaRPr lang="en-GB"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342900" lvl="0" indent="-342900" algn="just">
                        <a:lnSpc>
                          <a:spcPct val="115000"/>
                        </a:lnSpc>
                        <a:spcAft>
                          <a:spcPts val="0"/>
                        </a:spcAft>
                        <a:buSzPts val="1000"/>
                        <a:buFont typeface="Wingdings 3" panose="05040102010807070707" pitchFamily="18" charset="2"/>
                        <a:buChar char=""/>
                        <a:tabLst>
                          <a:tab pos="202565" algn="l"/>
                        </a:tabLst>
                      </a:pPr>
                      <a:r>
                        <a:rPr lang="ro-RO" sz="1400" b="1" dirty="0">
                          <a:effectLst/>
                          <a:latin typeface="Cambria" panose="02040503050406030204" pitchFamily="18" charset="0"/>
                          <a:ea typeface="Cambria" panose="02040503050406030204" pitchFamily="18" charset="0"/>
                        </a:rPr>
                        <a:t>Ponderea angajatorilor care oferă formare profesională este mică (aprox. ¼ din numărul total de întreprinderi oferă FPC)</a:t>
                      </a:r>
                      <a:endParaRPr lang="en-GB" sz="1600" b="1" dirty="0">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202565" algn="l"/>
                        </a:tabLst>
                      </a:pPr>
                      <a:r>
                        <a:rPr lang="ro-RO" sz="1400" b="1" dirty="0">
                          <a:effectLst/>
                          <a:latin typeface="Cambria" panose="02040503050406030204" pitchFamily="18" charset="0"/>
                          <a:ea typeface="Cambria" panose="02040503050406030204" pitchFamily="18" charset="0"/>
                        </a:rPr>
                        <a:t>Distribuția costurilor în cadrul celor care oferă formare profesională este foarte mare (dispersie ridicată a costurilor medii pe ramuri de activitate și tip de întreprindere);</a:t>
                      </a:r>
                      <a:endParaRPr lang="en-GB" sz="1600" b="1"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7794">
                <a:tc>
                  <a:txBody>
                    <a:bodyPr/>
                    <a:lstStyle/>
                    <a:p>
                      <a:pPr algn="ctr">
                        <a:lnSpc>
                          <a:spcPct val="115000"/>
                        </a:lnSpc>
                        <a:spcAft>
                          <a:spcPts val="0"/>
                        </a:spcAft>
                      </a:pPr>
                      <a:r>
                        <a:rPr lang="ro-RO" sz="1600" dirty="0">
                          <a:effectLst/>
                          <a:latin typeface="Cambria" panose="02040503050406030204" pitchFamily="18" charset="0"/>
                          <a:ea typeface="Cambria" panose="02040503050406030204" pitchFamily="18" charset="0"/>
                        </a:rPr>
                        <a:t>Interes comun</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115000"/>
                        </a:lnSpc>
                        <a:spcAft>
                          <a:spcPts val="0"/>
                        </a:spcAft>
                      </a:pP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algn="ctr">
                        <a:lnSpc>
                          <a:spcPct val="115000"/>
                        </a:lnSpc>
                        <a:spcAft>
                          <a:spcPts val="0"/>
                        </a:spcAft>
                      </a:pPr>
                      <a:r>
                        <a:rPr lang="ro-RO" sz="1600" b="1" dirty="0">
                          <a:effectLst/>
                          <a:latin typeface="Cambria" panose="02040503050406030204" pitchFamily="18" charset="0"/>
                          <a:ea typeface="Cambria" panose="02040503050406030204" pitchFamily="18" charset="0"/>
                        </a:rPr>
                        <a:t>Rezistență / Neîncredere angajatori</a:t>
                      </a:r>
                      <a:endParaRPr lang="en-GB" sz="1400" b="1"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2"/>
                  </a:ext>
                </a:extLst>
              </a:tr>
              <a:tr h="173622">
                <a:tc>
                  <a:txBody>
                    <a:bodyPr/>
                    <a:lstStyle/>
                    <a:p>
                      <a:pPr marL="198755" algn="ctr">
                        <a:lnSpc>
                          <a:spcPct val="115000"/>
                        </a:lnSpc>
                        <a:spcAft>
                          <a:spcPts val="0"/>
                        </a:spcAft>
                      </a:pPr>
                      <a:r>
                        <a:rPr lang="ro-RO" sz="1000" dirty="0">
                          <a:effectLst/>
                          <a:latin typeface="Cambria" panose="02040503050406030204" pitchFamily="18" charset="0"/>
                          <a:ea typeface="Cambria" panose="02040503050406030204" pitchFamily="18" charset="0"/>
                        </a:rPr>
                        <a:t> </a:t>
                      </a:r>
                      <a:endParaRPr lang="en-GB" sz="10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198755" algn="ctr">
                        <a:lnSpc>
                          <a:spcPct val="115000"/>
                        </a:lnSpc>
                        <a:spcAft>
                          <a:spcPts val="0"/>
                        </a:spcAft>
                      </a:pPr>
                      <a:endParaRPr lang="en-GB" sz="10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198755" algn="ctr">
                        <a:lnSpc>
                          <a:spcPct val="115000"/>
                        </a:lnSpc>
                        <a:spcAft>
                          <a:spcPts val="0"/>
                        </a:spcAft>
                      </a:pPr>
                      <a:r>
                        <a:rPr lang="ro-RO" sz="1000" dirty="0">
                          <a:effectLst/>
                          <a:latin typeface="Cambria" panose="02040503050406030204" pitchFamily="18" charset="0"/>
                          <a:ea typeface="Cambria" panose="02040503050406030204" pitchFamily="18" charset="0"/>
                        </a:rPr>
                        <a:t> </a:t>
                      </a:r>
                      <a:endParaRPr lang="en-GB" sz="10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12519">
                <a:tc>
                  <a:txBody>
                    <a:bodyPr/>
                    <a:lstStyle/>
                    <a:p>
                      <a:pPr marL="198755" algn="ctr">
                        <a:lnSpc>
                          <a:spcPct val="115000"/>
                        </a:lnSpc>
                        <a:spcAft>
                          <a:spcPts val="0"/>
                        </a:spcAft>
                      </a:pPr>
                      <a:r>
                        <a:rPr lang="ro-RO" sz="1800" dirty="0">
                          <a:solidFill>
                            <a:schemeClr val="bg1"/>
                          </a:solidFill>
                          <a:effectLst/>
                          <a:latin typeface="Cambria" panose="02040503050406030204" pitchFamily="18" charset="0"/>
                          <a:ea typeface="Cambria" panose="02040503050406030204" pitchFamily="18" charset="0"/>
                        </a:rPr>
                        <a:t>Oportunități</a:t>
                      </a:r>
                      <a:endParaRPr lang="en-GB" sz="1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2">
                        <a:lumMod val="75000"/>
                      </a:schemeClr>
                    </a:solidFill>
                  </a:tcPr>
                </a:tc>
                <a:tc>
                  <a:txBody>
                    <a:bodyPr/>
                    <a:lstStyle/>
                    <a:p>
                      <a:pPr marL="198755" algn="ctr">
                        <a:lnSpc>
                          <a:spcPct val="115000"/>
                        </a:lnSpc>
                        <a:spcAft>
                          <a:spcPts val="0"/>
                        </a:spcAft>
                      </a:pPr>
                      <a:endParaRPr lang="en-GB" sz="1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198755" algn="ctr">
                        <a:lnSpc>
                          <a:spcPct val="115000"/>
                        </a:lnSpc>
                        <a:spcAft>
                          <a:spcPts val="0"/>
                        </a:spcAft>
                      </a:pPr>
                      <a:r>
                        <a:rPr lang="ro-RO" sz="1800" dirty="0">
                          <a:solidFill>
                            <a:schemeClr val="bg1"/>
                          </a:solidFill>
                          <a:effectLst/>
                          <a:latin typeface="Cambria" panose="02040503050406030204" pitchFamily="18" charset="0"/>
                          <a:ea typeface="Cambria" panose="02040503050406030204" pitchFamily="18" charset="0"/>
                        </a:rPr>
                        <a:t>Amenințări </a:t>
                      </a:r>
                      <a:endParaRPr lang="en-GB" sz="18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val="10004"/>
                  </a:ext>
                </a:extLst>
              </a:tr>
              <a:tr h="2377937">
                <a:tc>
                  <a:txBody>
                    <a:bodyPr/>
                    <a:lstStyle/>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Obligație din Codul Muncii;</a:t>
                      </a:r>
                      <a:endParaRPr lang="en-GB" sz="1600" dirty="0">
                        <a:solidFill>
                          <a:schemeClr val="accent2">
                            <a:lumMod val="75000"/>
                          </a:schemeClr>
                        </a:solidFill>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Crearea unui Fond Bipartit de Formare Profesională;</a:t>
                      </a:r>
                      <a:endParaRPr lang="en-GB" sz="1600" dirty="0">
                        <a:solidFill>
                          <a:schemeClr val="accent2">
                            <a:lumMod val="75000"/>
                          </a:schemeClr>
                        </a:solidFill>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Efecte benefice la nivelul achiziției de competențe, reflectate în calitatea muncii / productivitate;</a:t>
                      </a:r>
                      <a:endParaRPr lang="en-GB" sz="1600" dirty="0">
                        <a:solidFill>
                          <a:schemeClr val="accent2">
                            <a:lumMod val="75000"/>
                          </a:schemeClr>
                        </a:solidFill>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dirty="0">
                          <a:solidFill>
                            <a:schemeClr val="accent2">
                              <a:lumMod val="75000"/>
                            </a:schemeClr>
                          </a:solidFill>
                          <a:effectLst/>
                          <a:latin typeface="Cambria" panose="02040503050406030204" pitchFamily="18" charset="0"/>
                          <a:ea typeface="Cambria" panose="02040503050406030204" pitchFamily="18" charset="0"/>
                        </a:rPr>
                        <a:t>Este necesară completarea Legii 53 / 2003, a Legii 62/2011, emiterea unui act normativ pt. funcționarea OCFPA și a instrumentelor asociate (Fond Colectiv de Formare Profesională, Comisie Paritară Bipartită etc.)</a:t>
                      </a:r>
                      <a:endParaRPr lang="en-GB" sz="1600" dirty="0">
                        <a:solidFill>
                          <a:schemeClr val="accent2">
                            <a:lumMod val="75000"/>
                          </a:schemeClr>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342900" lvl="0" indent="-342900" algn="just">
                        <a:lnSpc>
                          <a:spcPct val="115000"/>
                        </a:lnSpc>
                        <a:spcAft>
                          <a:spcPts val="0"/>
                        </a:spcAft>
                        <a:buSzPts val="1000"/>
                        <a:buFont typeface="Wingdings 3" panose="05040102010807070707" pitchFamily="18" charset="2"/>
                        <a:buChar char=""/>
                        <a:tabLst>
                          <a:tab pos="198755" algn="l"/>
                        </a:tabLst>
                      </a:pPr>
                      <a:endParaRPr lang="en-GB" sz="16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b="1" dirty="0">
                          <a:effectLst/>
                          <a:latin typeface="Cambria" panose="02040503050406030204" pitchFamily="18" charset="0"/>
                          <a:ea typeface="Cambria" panose="02040503050406030204" pitchFamily="18" charset="0"/>
                        </a:rPr>
                        <a:t>Costurile cu formarea profesională sunt constituite inclusiv din costuri cu „alte forme decât FPC, ceea ce oferă multă flexibilitate politicilor și măsurilor operate de angajatori – prin apariția OCFPA - aceasta flexibilitate va fi limitată într-o oarecare măsură</a:t>
                      </a:r>
                      <a:endParaRPr lang="en-GB" sz="1600" b="1" dirty="0">
                        <a:effectLst/>
                        <a:latin typeface="Cambria" panose="02040503050406030204" pitchFamily="18" charset="0"/>
                        <a:ea typeface="Cambria" panose="02040503050406030204" pitchFamily="18" charset="0"/>
                      </a:endParaRPr>
                    </a:p>
                    <a:p>
                      <a:pPr marL="342900" lvl="0" indent="-342900" algn="just">
                        <a:lnSpc>
                          <a:spcPct val="115000"/>
                        </a:lnSpc>
                        <a:spcAft>
                          <a:spcPts val="0"/>
                        </a:spcAft>
                        <a:buSzPts val="1000"/>
                        <a:buFont typeface="Wingdings 3" panose="05040102010807070707" pitchFamily="18" charset="2"/>
                        <a:buChar char=""/>
                        <a:tabLst>
                          <a:tab pos="198755" algn="l"/>
                        </a:tabLst>
                      </a:pPr>
                      <a:r>
                        <a:rPr lang="ro-RO" sz="1400" b="1" dirty="0">
                          <a:effectLst/>
                          <a:latin typeface="Cambria" panose="02040503050406030204" pitchFamily="18" charset="0"/>
                          <a:ea typeface="Cambria" panose="02040503050406030204" pitchFamily="18" charset="0"/>
                        </a:rPr>
                        <a:t>Masa mare de angajatori care nu oferă FPC;</a:t>
                      </a:r>
                      <a:endParaRPr lang="en-GB" sz="1600" b="1"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77794">
                <a:tc>
                  <a:txBody>
                    <a:bodyPr/>
                    <a:lstStyle/>
                    <a:p>
                      <a:pPr algn="ctr">
                        <a:lnSpc>
                          <a:spcPct val="115000"/>
                        </a:lnSpc>
                        <a:spcAft>
                          <a:spcPts val="0"/>
                        </a:spcAft>
                      </a:pPr>
                      <a:r>
                        <a:rPr lang="ro-RO" sz="1600" dirty="0">
                          <a:effectLst/>
                          <a:latin typeface="Cambria" panose="02040503050406030204" pitchFamily="18" charset="0"/>
                          <a:ea typeface="Cambria" panose="02040503050406030204" pitchFamily="18" charset="0"/>
                        </a:rPr>
                        <a:t>Important: atenta definire!</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T w="6350" cap="flat" cmpd="sng" algn="ctr">
                      <a:noFill/>
                      <a:prstDash val="solid"/>
                      <a:miter lim="800000"/>
                    </a:lnT>
                    <a:solidFill>
                      <a:schemeClr val="accent2">
                        <a:lumMod val="60000"/>
                        <a:lumOff val="40000"/>
                      </a:schemeClr>
                    </a:solidFill>
                  </a:tcPr>
                </a:tc>
                <a:tc>
                  <a:txBody>
                    <a:bodyPr/>
                    <a:lstStyle/>
                    <a:p>
                      <a:pPr algn="ctr">
                        <a:lnSpc>
                          <a:spcPct val="115000"/>
                        </a:lnSpc>
                        <a:spcAft>
                          <a:spcPts val="0"/>
                        </a:spcAft>
                      </a:pP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T w="6350" cap="flat" cmpd="sng" algn="ctr">
                      <a:noFill/>
                      <a:prstDash val="solid"/>
                      <a:miter lim="800000"/>
                    </a:lnT>
                    <a:noFill/>
                  </a:tcPr>
                </a:tc>
                <a:tc>
                  <a:txBody>
                    <a:bodyPr/>
                    <a:lstStyle/>
                    <a:p>
                      <a:pPr algn="ctr">
                        <a:lnSpc>
                          <a:spcPct val="115000"/>
                        </a:lnSpc>
                        <a:spcAft>
                          <a:spcPts val="0"/>
                        </a:spcAft>
                      </a:pPr>
                      <a:r>
                        <a:rPr lang="ro-RO" sz="1600" b="1" dirty="0">
                          <a:effectLst/>
                          <a:latin typeface="Cambria" panose="02040503050406030204" pitchFamily="18" charset="0"/>
                          <a:ea typeface="Cambria" panose="02040503050406030204" pitchFamily="18" charset="0"/>
                        </a:rPr>
                        <a:t>Riscuri / Comportament de respingere</a:t>
                      </a:r>
                      <a:endParaRPr lang="en-GB" sz="1400" b="1" dirty="0">
                        <a:effectLst/>
                        <a:latin typeface="Cambria" panose="02040503050406030204" pitchFamily="18" charset="0"/>
                        <a:ea typeface="Cambria" panose="02040503050406030204" pitchFamily="18" charset="0"/>
                        <a:cs typeface="Times New Roman" panose="02020603050405020304" pitchFamily="18" charset="0"/>
                      </a:endParaRPr>
                    </a:p>
                  </a:txBody>
                  <a:tcPr marL="67264" marR="67264" marT="0" marB="0">
                    <a:lnT w="6350" cap="flat" cmpd="sng" algn="ctr">
                      <a:noFill/>
                      <a:prstDash val="solid"/>
                      <a:miter lim="800000"/>
                    </a:lnT>
                    <a:solidFill>
                      <a:schemeClr val="accent2">
                        <a:lumMod val="60000"/>
                        <a:lumOff val="4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58280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 Rolul partenerilor sociali</a:t>
            </a:r>
          </a:p>
        </p:txBody>
      </p:sp>
      <p:sp>
        <p:nvSpPr>
          <p:cNvPr id="5" name="Content Placeholder 4"/>
          <p:cNvSpPr>
            <a:spLocks noGrp="1"/>
          </p:cNvSpPr>
          <p:nvPr>
            <p:ph type="body" idx="1"/>
          </p:nvPr>
        </p:nvSpPr>
        <p:spPr/>
        <p:txBody>
          <a:bodyPr anchor="ctr"/>
          <a:lstStyle/>
          <a:p>
            <a:pPr algn="ctr" defTabSz="896938">
              <a:tabLst>
                <a:tab pos="176213" algn="l"/>
              </a:tabLst>
            </a:pPr>
            <a:r>
              <a:rPr lang="en-US" sz="9600" dirty="0"/>
              <a:t>VI</a:t>
            </a:r>
            <a:endParaRPr lang="ro-RO" sz="9600" dirty="0"/>
          </a:p>
        </p:txBody>
      </p:sp>
    </p:spTree>
    <p:extLst>
      <p:ext uri="{BB962C8B-B14F-4D97-AF65-F5344CB8AC3E}">
        <p14:creationId xmlns:p14="http://schemas.microsoft.com/office/powerpoint/2010/main" val="3947037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Context</a:t>
            </a:r>
            <a:endParaRPr lang="ro-RO" dirty="0"/>
          </a:p>
        </p:txBody>
      </p:sp>
      <p:sp>
        <p:nvSpPr>
          <p:cNvPr id="5" name="Content Placeholder 4"/>
          <p:cNvSpPr>
            <a:spLocks noGrp="1"/>
          </p:cNvSpPr>
          <p:nvPr>
            <p:ph idx="1"/>
          </p:nvPr>
        </p:nvSpPr>
        <p:spPr/>
        <p:txBody>
          <a:bodyPr>
            <a:normAutofit fontScale="77500" lnSpcReduction="20000"/>
          </a:bodyPr>
          <a:lstStyle/>
          <a:p>
            <a:r>
              <a:rPr lang="en-US" dirty="0"/>
              <a:t>D</a:t>
            </a:r>
            <a:r>
              <a:rPr lang="ro-RO" dirty="0" err="1"/>
              <a:t>ialogul</a:t>
            </a:r>
            <a:r>
              <a:rPr lang="ro-RO" dirty="0"/>
              <a:t> social are o influență pozitivă în domenii precum formarea profesională</a:t>
            </a:r>
            <a:r>
              <a:rPr lang="en-GB" dirty="0"/>
              <a:t>;</a:t>
            </a:r>
            <a:r>
              <a:rPr lang="ro-RO" dirty="0"/>
              <a:t> </a:t>
            </a:r>
            <a:endParaRPr lang="en-US" dirty="0"/>
          </a:p>
          <a:p>
            <a:r>
              <a:rPr lang="ro-RO" dirty="0"/>
              <a:t>Prezența partenerilor sociali în cadrul entităților/structurilor care se ocupă de elaborarea, monitorizarea şi implementarea politicilor </a:t>
            </a:r>
            <a:r>
              <a:rPr lang="en-GB" dirty="0"/>
              <a:t>FPC </a:t>
            </a:r>
            <a:r>
              <a:rPr lang="ro-RO" dirty="0"/>
              <a:t>contribuie în mod constructiv și sustenabil la abordarea și rezolvarea diverselor problem</a:t>
            </a:r>
            <a:r>
              <a:rPr lang="en-US" dirty="0"/>
              <a:t>e;</a:t>
            </a:r>
          </a:p>
          <a:p>
            <a:r>
              <a:rPr lang="ro-RO" dirty="0"/>
              <a:t>România înregistrează carențe şi primește în mod constant recomandarea (de exemplu, prin intermediul Raportului pe Semestrul European) de îmbunătățire a stării dialogului la nivel național și de creșterea implicării partenerilor sociali în elaborarea de legislație și la consultare / implementare politici publice (in special cele referitoare la educație și ocupare). </a:t>
            </a:r>
            <a:endParaRPr lang="en-GB" dirty="0"/>
          </a:p>
          <a:p>
            <a:r>
              <a:rPr lang="ro-RO" dirty="0"/>
              <a:t>N</a:t>
            </a:r>
            <a:r>
              <a:rPr lang="en-US" dirty="0" err="1"/>
              <a:t>ecesitatea</a:t>
            </a:r>
            <a:r>
              <a:rPr lang="en-US" dirty="0"/>
              <a:t> </a:t>
            </a:r>
            <a:r>
              <a:rPr lang="ro-RO" dirty="0"/>
              <a:t>de</a:t>
            </a:r>
            <a:r>
              <a:rPr lang="en-US" dirty="0"/>
              <a:t> </a:t>
            </a:r>
            <a:r>
              <a:rPr lang="en-US" dirty="0" err="1"/>
              <a:t>consolidare</a:t>
            </a:r>
            <a:r>
              <a:rPr lang="en-US" dirty="0"/>
              <a:t> a </a:t>
            </a:r>
            <a:r>
              <a:rPr lang="en-US" dirty="0" err="1"/>
              <a:t>dialogului</a:t>
            </a:r>
            <a:r>
              <a:rPr lang="en-US" dirty="0"/>
              <a:t> social </a:t>
            </a:r>
            <a:r>
              <a:rPr lang="ro-RO" dirty="0"/>
              <a:t>se translatează</a:t>
            </a:r>
            <a:r>
              <a:rPr lang="en-US" dirty="0"/>
              <a:t> </a:t>
            </a:r>
            <a:r>
              <a:rPr lang="ro-RO" dirty="0"/>
              <a:t>într-o serie de seturi de acțiuni care permit optimizarea / proiectarea politicilor și măsurilor, respectiv:</a:t>
            </a:r>
            <a:endParaRPr lang="en-GB" dirty="0"/>
          </a:p>
          <a:p>
            <a:pPr lvl="1"/>
            <a:r>
              <a:rPr lang="ro-RO" sz="2800" dirty="0"/>
              <a:t>definirea nevoilor în materie de competențe (calitativ și cantitativ, dimensionat în timp);</a:t>
            </a:r>
            <a:endParaRPr lang="en-GB" sz="2800" dirty="0"/>
          </a:p>
          <a:p>
            <a:pPr lvl="1"/>
            <a:r>
              <a:rPr lang="ro-RO" sz="2800" dirty="0"/>
              <a:t>actualizarea / completarea standardelor ocupaționale / a profilurilor calificărilor - întreprinderile și lucrătorii se confruntă zi de zi cu evoluția locurilor de muncă și a sarcinilor;</a:t>
            </a:r>
            <a:endParaRPr lang="en-GB" sz="2800" dirty="0"/>
          </a:p>
          <a:p>
            <a:pPr lvl="1"/>
            <a:r>
              <a:rPr lang="ro-RO" sz="2800" dirty="0"/>
              <a:t>decelarea condițiilor concrete de implementare eficientă a normelor și măsurilor avute în vedere.</a:t>
            </a:r>
            <a:endParaRPr lang="en-GB" sz="2800" dirty="0"/>
          </a:p>
          <a:p>
            <a:endParaRPr lang="en-GB" dirty="0"/>
          </a:p>
          <a:p>
            <a:endParaRPr lang="en-GB" dirty="0"/>
          </a:p>
          <a:p>
            <a:endParaRPr lang="ro-RO" dirty="0"/>
          </a:p>
        </p:txBody>
      </p:sp>
    </p:spTree>
    <p:extLst>
      <p:ext uri="{BB962C8B-B14F-4D97-AF65-F5344CB8AC3E}">
        <p14:creationId xmlns:p14="http://schemas.microsoft.com/office/powerpoint/2010/main" val="26608802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Dialog social vs. EFP/FPC</a:t>
            </a:r>
            <a:endParaRPr lang="ro-RO" dirty="0"/>
          </a:p>
        </p:txBody>
      </p:sp>
      <p:sp>
        <p:nvSpPr>
          <p:cNvPr id="3" name="Content Placeholder 2"/>
          <p:cNvSpPr>
            <a:spLocks noGrp="1"/>
          </p:cNvSpPr>
          <p:nvPr>
            <p:ph idx="1"/>
          </p:nvPr>
        </p:nvSpPr>
        <p:spPr>
          <a:xfrm>
            <a:off x="218114" y="1310326"/>
            <a:ext cx="11778142" cy="5129489"/>
          </a:xfrm>
        </p:spPr>
        <p:txBody>
          <a:bodyPr>
            <a:normAutofit/>
          </a:bodyPr>
          <a:lstStyle/>
          <a:p>
            <a:r>
              <a:rPr lang="en-US" sz="2400" dirty="0"/>
              <a:t>I</a:t>
            </a:r>
            <a:r>
              <a:rPr lang="ro-RO" sz="2400" dirty="0" err="1"/>
              <a:t>nteracțiunea</a:t>
            </a:r>
            <a:r>
              <a:rPr lang="ro-RO" sz="2400" dirty="0"/>
              <a:t> dintre sindicate și angajatori sunt esențiale şi pentru garantarea / creșterea accesului tuturor la învățare/formare continuă, promovând următoarele:</a:t>
            </a:r>
            <a:endParaRPr lang="en-GB" sz="2400" dirty="0"/>
          </a:p>
          <a:p>
            <a:pPr lvl="1"/>
            <a:r>
              <a:rPr lang="ro-RO" dirty="0"/>
              <a:t>flexibilitatea programelor;</a:t>
            </a:r>
            <a:endParaRPr lang="en-GB" dirty="0"/>
          </a:p>
          <a:p>
            <a:pPr lvl="1"/>
            <a:r>
              <a:rPr lang="ro-RO" dirty="0"/>
              <a:t>orientarea optima a participării la programe;</a:t>
            </a:r>
            <a:endParaRPr lang="en-GB" dirty="0"/>
          </a:p>
          <a:p>
            <a:pPr lvl="1"/>
            <a:r>
              <a:rPr lang="ro-RO" dirty="0"/>
              <a:t>alinierea formarii cu cerințele pieței muncii;</a:t>
            </a:r>
            <a:endParaRPr lang="en-GB" dirty="0"/>
          </a:p>
          <a:p>
            <a:pPr lvl="1"/>
            <a:r>
              <a:rPr lang="ro-RO" dirty="0"/>
              <a:t>asigurarea calității;</a:t>
            </a:r>
            <a:endParaRPr lang="en-GB" dirty="0"/>
          </a:p>
          <a:p>
            <a:pPr lvl="1"/>
            <a:r>
              <a:rPr lang="ro-RO" dirty="0"/>
              <a:t>finanțarea programelor.</a:t>
            </a:r>
            <a:endParaRPr lang="en-GB" dirty="0"/>
          </a:p>
          <a:p>
            <a:pPr lvl="1"/>
            <a:endParaRPr lang="ro-RO" sz="2800" dirty="0"/>
          </a:p>
        </p:txBody>
      </p:sp>
    </p:spTree>
    <p:extLst>
      <p:ext uri="{BB962C8B-B14F-4D97-AF65-F5344CB8AC3E}">
        <p14:creationId xmlns:p14="http://schemas.microsoft.com/office/powerpoint/2010/main" val="4891516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dirty="0"/>
              <a:t>Importanța implicării </a:t>
            </a:r>
            <a:br>
              <a:rPr lang="it-IT" dirty="0"/>
            </a:br>
            <a:r>
              <a:rPr lang="it-IT" dirty="0"/>
              <a:t>partenerilor sociali în promovarea FPC</a:t>
            </a:r>
            <a:endParaRPr lang="ro-RO" dirty="0"/>
          </a:p>
        </p:txBody>
      </p:sp>
      <p:sp>
        <p:nvSpPr>
          <p:cNvPr id="3" name="Content Placeholder 2"/>
          <p:cNvSpPr>
            <a:spLocks noGrp="1"/>
          </p:cNvSpPr>
          <p:nvPr>
            <p:ph idx="1"/>
          </p:nvPr>
        </p:nvSpPr>
        <p:spPr>
          <a:xfrm>
            <a:off x="218114" y="1174458"/>
            <a:ext cx="11778142" cy="5604411"/>
          </a:xfrm>
        </p:spPr>
        <p:txBody>
          <a:bodyPr>
            <a:normAutofit fontScale="77500" lnSpcReduction="20000"/>
          </a:bodyPr>
          <a:lstStyle/>
          <a:p>
            <a:r>
              <a:rPr lang="ro-RO" dirty="0"/>
              <a:t>Influențarea motivației unui adult de a participa la un curs de formare profesională este un aspect la fel de important în planificarea unui program de formare, la fel ca stabilirea conținutului, organizarea cursului şi alegerea metodelor de evaluare finală</a:t>
            </a:r>
            <a:r>
              <a:rPr lang="en-US" dirty="0"/>
              <a:t>:</a:t>
            </a:r>
          </a:p>
          <a:p>
            <a:pPr lvl="1"/>
            <a:r>
              <a:rPr lang="ro-RO" dirty="0">
                <a:solidFill>
                  <a:srgbClr val="006000"/>
                </a:solidFill>
              </a:rPr>
              <a:t>Adulții au anumite caracteristici care îi diferențiază de grupurile „tradiționale” (cursanți din scoli sau facultăți)</a:t>
            </a:r>
            <a:r>
              <a:rPr lang="en-US" dirty="0">
                <a:solidFill>
                  <a:srgbClr val="006000"/>
                </a:solidFill>
              </a:rPr>
              <a:t>;</a:t>
            </a:r>
          </a:p>
          <a:p>
            <a:pPr lvl="1"/>
            <a:r>
              <a:rPr lang="ro-RO" dirty="0">
                <a:solidFill>
                  <a:srgbClr val="006000"/>
                </a:solidFill>
              </a:rPr>
              <a:t>Adulții vin ca participanți la un program de formare având o mare varietate de experiențe de viață, profesionale sau educaționale</a:t>
            </a:r>
            <a:r>
              <a:rPr lang="en-US" dirty="0">
                <a:solidFill>
                  <a:srgbClr val="006000"/>
                </a:solidFill>
              </a:rPr>
              <a:t> - t</a:t>
            </a:r>
            <a:r>
              <a:rPr lang="ro-RO" dirty="0" err="1">
                <a:solidFill>
                  <a:srgbClr val="006000"/>
                </a:solidFill>
              </a:rPr>
              <a:t>oate</a:t>
            </a:r>
            <a:r>
              <a:rPr lang="ro-RO" dirty="0">
                <a:solidFill>
                  <a:srgbClr val="006000"/>
                </a:solidFill>
              </a:rPr>
              <a:t> aceste experiențe influențează decizia de a participa la un program de formare şi condițiile în care ar face această alegere.</a:t>
            </a:r>
            <a:endParaRPr lang="en-GB" sz="2000" dirty="0">
              <a:solidFill>
                <a:srgbClr val="006000"/>
              </a:solidFill>
            </a:endParaRPr>
          </a:p>
          <a:p>
            <a:r>
              <a:rPr lang="ro-RO" dirty="0"/>
              <a:t>Participanții adulți la un program de formare au opinii ferme, valori şi convingeri personale stabilite în timp şi diferă între ei ca indivizi (uneori foarte mult)</a:t>
            </a:r>
            <a:r>
              <a:rPr lang="en-US" dirty="0"/>
              <a:t>;</a:t>
            </a:r>
          </a:p>
          <a:p>
            <a:pPr lvl="1"/>
            <a:r>
              <a:rPr lang="ro-RO" dirty="0">
                <a:solidFill>
                  <a:srgbClr val="006000"/>
                </a:solidFill>
              </a:rPr>
              <a:t>Adulții asimilează mai bine informația într-un mediu participativ şi colaborativ guvernat de principii andragogice</a:t>
            </a:r>
            <a:r>
              <a:rPr lang="en-US" dirty="0">
                <a:solidFill>
                  <a:srgbClr val="006000"/>
                </a:solidFill>
              </a:rPr>
              <a:t>;</a:t>
            </a:r>
          </a:p>
          <a:p>
            <a:pPr lvl="1"/>
            <a:r>
              <a:rPr lang="ro-RO" dirty="0">
                <a:solidFill>
                  <a:srgbClr val="006000"/>
                </a:solidFill>
              </a:rPr>
              <a:t>Sunt persoane mature care preferă să fie tratate ca atare</a:t>
            </a:r>
            <a:r>
              <a:rPr lang="en-US" dirty="0">
                <a:solidFill>
                  <a:srgbClr val="006000"/>
                </a:solidFill>
              </a:rPr>
              <a:t> - c</a:t>
            </a:r>
            <a:r>
              <a:rPr lang="ro-RO" dirty="0" err="1">
                <a:solidFill>
                  <a:srgbClr val="006000"/>
                </a:solidFill>
              </a:rPr>
              <a:t>ând</a:t>
            </a:r>
            <a:r>
              <a:rPr lang="ro-RO" dirty="0">
                <a:solidFill>
                  <a:srgbClr val="006000"/>
                </a:solidFill>
              </a:rPr>
              <a:t> participă la programe de formare, se orientează către scopul formării şi relevanța acesteia – de aceea se impune o definiție comună a obiectivelor și relevanței, astfel încât așteptările să  fie cat mai optim calibrate</a:t>
            </a:r>
            <a:r>
              <a:rPr lang="en-US" dirty="0">
                <a:solidFill>
                  <a:srgbClr val="006000"/>
                </a:solidFill>
              </a:rPr>
              <a:t>;</a:t>
            </a:r>
          </a:p>
          <a:p>
            <a:pPr lvl="1"/>
            <a:r>
              <a:rPr lang="en-US" dirty="0">
                <a:solidFill>
                  <a:srgbClr val="006000"/>
                </a:solidFill>
              </a:rPr>
              <a:t>D</a:t>
            </a:r>
            <a:r>
              <a:rPr lang="ro-RO" dirty="0" err="1">
                <a:solidFill>
                  <a:srgbClr val="006000"/>
                </a:solidFill>
              </a:rPr>
              <a:t>eloc</a:t>
            </a:r>
            <a:r>
              <a:rPr lang="ro-RO" dirty="0">
                <a:solidFill>
                  <a:srgbClr val="006000"/>
                </a:solidFill>
              </a:rPr>
              <a:t> de neglijat, uneori adulții sunt deja obosiți când ajung la cursuri.</a:t>
            </a:r>
            <a:endParaRPr lang="en-GB" sz="2000" dirty="0">
              <a:solidFill>
                <a:srgbClr val="006000"/>
              </a:solidFill>
            </a:endParaRPr>
          </a:p>
          <a:p>
            <a:r>
              <a:rPr lang="ro-RO" dirty="0"/>
              <a:t> În România (cel puțin la nivel declarativ) se recunoaște importanța educației inițiale, </a:t>
            </a:r>
            <a:r>
              <a:rPr lang="en-GB" dirty="0" err="1"/>
              <a:t>dar</a:t>
            </a:r>
            <a:r>
              <a:rPr lang="en-GB" dirty="0"/>
              <a:t> </a:t>
            </a:r>
            <a:r>
              <a:rPr lang="ro-RO" dirty="0"/>
              <a:t>importanța formarii profesionale (a adulților) devine destul de relativă. </a:t>
            </a:r>
            <a:endParaRPr lang="en-US" dirty="0"/>
          </a:p>
          <a:p>
            <a:r>
              <a:rPr lang="ro-RO" dirty="0"/>
              <a:t>În ultimii ani opinia a înregistrat o </a:t>
            </a:r>
            <a:r>
              <a:rPr lang="en-GB" dirty="0" err="1"/>
              <a:t>oarecare</a:t>
            </a:r>
            <a:r>
              <a:rPr lang="en-GB" dirty="0"/>
              <a:t> </a:t>
            </a:r>
            <a:r>
              <a:rPr lang="ro-RO" dirty="0"/>
              <a:t>dinamică pozitivă</a:t>
            </a:r>
            <a:r>
              <a:rPr lang="en-GB" dirty="0"/>
              <a:t> </a:t>
            </a:r>
            <a:r>
              <a:rPr lang="en-GB" dirty="0">
                <a:sym typeface="Wingdings 3" panose="05040102010807070707" pitchFamily="18" charset="2"/>
              </a:rPr>
              <a:t> </a:t>
            </a:r>
            <a:r>
              <a:rPr kumimoji="0" lang="ro-RO" sz="2800" b="1" i="0" u="none" strike="noStrike" kern="1200" cap="none" spc="0" normalizeH="0" baseline="0" noProof="0" dirty="0">
                <a:ln>
                  <a:noFill/>
                </a:ln>
                <a:solidFill>
                  <a:srgbClr val="000066"/>
                </a:solidFill>
                <a:effectLst/>
                <a:uLnTx/>
                <a:uFillTx/>
                <a:latin typeface="Cambria" panose="02040503050406030204" pitchFamily="18" charset="0"/>
                <a:ea typeface="Cambria" panose="02040503050406030204" pitchFamily="18" charset="0"/>
                <a:cs typeface="+mn-cs"/>
              </a:rPr>
              <a:t>î</a:t>
            </a:r>
            <a:r>
              <a:rPr lang="en-GB" dirty="0" err="1">
                <a:sym typeface="Wingdings 3" panose="05040102010807070707" pitchFamily="18" charset="2"/>
              </a:rPr>
              <a:t>nsa</a:t>
            </a:r>
            <a:r>
              <a:rPr lang="en-GB" dirty="0">
                <a:sym typeface="Wingdings 3" panose="05040102010807070707" pitchFamily="18" charset="2"/>
              </a:rPr>
              <a:t> </a:t>
            </a:r>
            <a:r>
              <a:rPr lang="ro-RO" dirty="0"/>
              <a:t>în continuare participarea la programele de formare destinate adulților plasează România printre ultimele țări din Europa (nu numai UE)</a:t>
            </a:r>
            <a:r>
              <a:rPr lang="en-US" dirty="0"/>
              <a:t>;</a:t>
            </a:r>
          </a:p>
          <a:p>
            <a:endParaRPr lang="ro-RO" dirty="0"/>
          </a:p>
        </p:txBody>
      </p:sp>
    </p:spTree>
    <p:extLst>
      <p:ext uri="{BB962C8B-B14F-4D97-AF65-F5344CB8AC3E}">
        <p14:creationId xmlns:p14="http://schemas.microsoft.com/office/powerpoint/2010/main" val="134612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dirty="0"/>
              <a:t>PS: Actiuni de promovare a FPC</a:t>
            </a:r>
            <a:endParaRPr lang="ro-RO" dirty="0"/>
          </a:p>
        </p:txBody>
      </p:sp>
      <p:sp>
        <p:nvSpPr>
          <p:cNvPr id="3" name="Content Placeholder 2"/>
          <p:cNvSpPr>
            <a:spLocks noGrp="1"/>
          </p:cNvSpPr>
          <p:nvPr>
            <p:ph idx="1"/>
          </p:nvPr>
        </p:nvSpPr>
        <p:spPr>
          <a:xfrm>
            <a:off x="218114" y="1174458"/>
            <a:ext cx="11778142" cy="5410980"/>
          </a:xfrm>
        </p:spPr>
        <p:txBody>
          <a:bodyPr>
            <a:normAutofit fontScale="92500" lnSpcReduction="10000"/>
          </a:bodyPr>
          <a:lstStyle/>
          <a:p>
            <a:r>
              <a:rPr lang="en-US" dirty="0"/>
              <a:t>Se </a:t>
            </a:r>
            <a:r>
              <a:rPr lang="ro-RO" dirty="0"/>
              <a:t>impune ca partenerii sociali să  asume un rol mai vizibil în ceea ce privește promovarea către publicul țintă a programelor de formare profesională. </a:t>
            </a:r>
            <a:endParaRPr lang="en-US" dirty="0"/>
          </a:p>
          <a:p>
            <a:r>
              <a:rPr lang="ro-RO" dirty="0"/>
              <a:t>Dintre acțiunile de profil posibile se pot enumera:</a:t>
            </a:r>
            <a:endParaRPr lang="en-GB" sz="2400" dirty="0"/>
          </a:p>
          <a:p>
            <a:pPr lvl="1"/>
            <a:r>
              <a:rPr lang="ro-RO" dirty="0">
                <a:solidFill>
                  <a:srgbClr val="006000"/>
                </a:solidFill>
              </a:rPr>
              <a:t>campanii de comunicare / informare a adulților (forță de muncă neocupată și lucrători; </a:t>
            </a:r>
            <a:endParaRPr lang="en-GB" dirty="0">
              <a:solidFill>
                <a:srgbClr val="006000"/>
              </a:solidFill>
            </a:endParaRPr>
          </a:p>
          <a:p>
            <a:pPr lvl="1"/>
            <a:r>
              <a:rPr lang="ro-RO" dirty="0">
                <a:solidFill>
                  <a:srgbClr val="006000"/>
                </a:solidFill>
              </a:rPr>
              <a:t>campanii de sprijin pentru cei afectați de tranziția verde sau digitală;</a:t>
            </a:r>
            <a:endParaRPr lang="en-GB" dirty="0">
              <a:solidFill>
                <a:srgbClr val="006000"/>
              </a:solidFill>
            </a:endParaRPr>
          </a:p>
          <a:p>
            <a:pPr lvl="1"/>
            <a:r>
              <a:rPr lang="ro-RO" dirty="0">
                <a:solidFill>
                  <a:srgbClr val="006000"/>
                </a:solidFill>
              </a:rPr>
              <a:t>acțiuni de conștientizare; </a:t>
            </a:r>
            <a:endParaRPr lang="en-GB" dirty="0">
              <a:solidFill>
                <a:srgbClr val="006000"/>
              </a:solidFill>
            </a:endParaRPr>
          </a:p>
          <a:p>
            <a:pPr lvl="1"/>
            <a:r>
              <a:rPr lang="ro-RO" dirty="0">
                <a:solidFill>
                  <a:srgbClr val="006000"/>
                </a:solidFill>
              </a:rPr>
              <a:t>acțiuni de completare / îmbunătățire a cadrului legislativ  care vizează formarea profesională continuă;</a:t>
            </a:r>
            <a:endParaRPr lang="en-GB" dirty="0">
              <a:solidFill>
                <a:srgbClr val="006000"/>
              </a:solidFill>
            </a:endParaRPr>
          </a:p>
          <a:p>
            <a:pPr lvl="1"/>
            <a:r>
              <a:rPr lang="ro-RO" dirty="0">
                <a:solidFill>
                  <a:srgbClr val="006000"/>
                </a:solidFill>
              </a:rPr>
              <a:t>asigurarea calității în formarea profesională a adulților – abordare consultativă şi participativă; </a:t>
            </a:r>
            <a:endParaRPr lang="en-GB" dirty="0">
              <a:solidFill>
                <a:srgbClr val="006000"/>
              </a:solidFill>
            </a:endParaRPr>
          </a:p>
          <a:p>
            <a:pPr lvl="1"/>
            <a:r>
              <a:rPr lang="ro-RO" dirty="0">
                <a:solidFill>
                  <a:srgbClr val="006000"/>
                </a:solidFill>
              </a:rPr>
              <a:t>finanțare eficientă și sustenabilă.</a:t>
            </a:r>
            <a:endParaRPr lang="en-GB" dirty="0">
              <a:solidFill>
                <a:srgbClr val="006000"/>
              </a:solidFill>
            </a:endParaRPr>
          </a:p>
          <a:p>
            <a:r>
              <a:rPr lang="en-US" dirty="0" err="1"/>
              <a:t>Necesar</a:t>
            </a:r>
            <a:r>
              <a:rPr lang="en-US" dirty="0"/>
              <a:t>: </a:t>
            </a:r>
            <a:r>
              <a:rPr lang="ro-RO" dirty="0"/>
              <a:t>consolidarea politicilor în domeniul învățării la adulți, formarea profesională continua</a:t>
            </a:r>
            <a:r>
              <a:rPr lang="en-US" dirty="0"/>
              <a:t> </a:t>
            </a:r>
            <a:r>
              <a:rPr lang="en-US" dirty="0">
                <a:sym typeface="Wingdings 3" panose="05040102010807070707" pitchFamily="18" charset="2"/>
              </a:rPr>
              <a:t></a:t>
            </a:r>
            <a:r>
              <a:rPr lang="en-US" dirty="0">
                <a:solidFill>
                  <a:schemeClr val="accent2">
                    <a:lumMod val="75000"/>
                  </a:schemeClr>
                </a:solidFill>
                <a:sym typeface="Wingdings 3" panose="05040102010807070707" pitchFamily="18" charset="2"/>
              </a:rPr>
              <a:t> </a:t>
            </a:r>
            <a:r>
              <a:rPr lang="ro-RO" dirty="0">
                <a:solidFill>
                  <a:schemeClr val="accent2">
                    <a:lumMod val="75000"/>
                  </a:schemeClr>
                </a:solidFill>
              </a:rPr>
              <a:t>proces incluziv – accesibil </a:t>
            </a:r>
            <a:r>
              <a:rPr lang="ro-RO" dirty="0"/>
              <a:t>și în același timp să fie </a:t>
            </a:r>
            <a:r>
              <a:rPr lang="en-US" dirty="0" err="1">
                <a:solidFill>
                  <a:schemeClr val="accent2">
                    <a:lumMod val="75000"/>
                  </a:schemeClr>
                </a:solidFill>
              </a:rPr>
              <a:t>proces</a:t>
            </a:r>
            <a:r>
              <a:rPr lang="en-US" dirty="0"/>
              <a:t> </a:t>
            </a:r>
            <a:r>
              <a:rPr lang="ro-RO" dirty="0">
                <a:solidFill>
                  <a:schemeClr val="accent2">
                    <a:lumMod val="75000"/>
                  </a:schemeClr>
                </a:solidFill>
              </a:rPr>
              <a:t>de calitate</a:t>
            </a:r>
            <a:r>
              <a:rPr lang="en-GB" dirty="0"/>
              <a:t>.</a:t>
            </a:r>
            <a:endParaRPr lang="en-GB" sz="2400" dirty="0"/>
          </a:p>
        </p:txBody>
      </p:sp>
    </p:spTree>
    <p:extLst>
      <p:ext uri="{BB962C8B-B14F-4D97-AF65-F5344CB8AC3E}">
        <p14:creationId xmlns:p14="http://schemas.microsoft.com/office/powerpoint/2010/main" val="27278152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Concluzii</a:t>
            </a:r>
          </a:p>
        </p:txBody>
      </p:sp>
      <p:sp>
        <p:nvSpPr>
          <p:cNvPr id="5" name="Content Placeholder 4"/>
          <p:cNvSpPr>
            <a:spLocks noGrp="1"/>
          </p:cNvSpPr>
          <p:nvPr>
            <p:ph type="body" idx="1"/>
          </p:nvPr>
        </p:nvSpPr>
        <p:spPr>
          <a:xfrm>
            <a:off x="4774222" y="861525"/>
            <a:ext cx="1793631" cy="1440000"/>
          </a:xfrm>
        </p:spPr>
        <p:txBody>
          <a:bodyPr anchor="ctr"/>
          <a:lstStyle/>
          <a:p>
            <a:pPr algn="ctr" defTabSz="896938">
              <a:tabLst>
                <a:tab pos="176213" algn="l"/>
              </a:tabLst>
            </a:pPr>
            <a:r>
              <a:rPr lang="en-US" sz="9600" dirty="0"/>
              <a:t>VII</a:t>
            </a:r>
            <a:endParaRPr lang="ro-RO" sz="9600" dirty="0"/>
          </a:p>
        </p:txBody>
      </p:sp>
    </p:spTree>
    <p:extLst>
      <p:ext uri="{BB962C8B-B14F-4D97-AF65-F5344CB8AC3E}">
        <p14:creationId xmlns:p14="http://schemas.microsoft.com/office/powerpoint/2010/main" val="3446125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Concluzii şi mesaje cheie</a:t>
            </a:r>
          </a:p>
        </p:txBody>
      </p:sp>
      <p:sp>
        <p:nvSpPr>
          <p:cNvPr id="5" name="Content Placeholder 4"/>
          <p:cNvSpPr>
            <a:spLocks noGrp="1"/>
          </p:cNvSpPr>
          <p:nvPr>
            <p:ph idx="1"/>
          </p:nvPr>
        </p:nvSpPr>
        <p:spPr/>
        <p:txBody>
          <a:bodyPr>
            <a:normAutofit fontScale="62500" lnSpcReduction="20000"/>
          </a:bodyPr>
          <a:lstStyle/>
          <a:p>
            <a:pPr lvl="0"/>
            <a:r>
              <a:rPr lang="ro-RO" dirty="0"/>
              <a:t>Formarea în rândul adulților este o componentă esențială;</a:t>
            </a:r>
            <a:endParaRPr lang="en-GB" dirty="0"/>
          </a:p>
          <a:p>
            <a:pPr lvl="0"/>
            <a:r>
              <a:rPr lang="ro-RO" dirty="0"/>
              <a:t>Învățarea / Formarea continue generează mobilitate şi autonomie;</a:t>
            </a:r>
            <a:endParaRPr lang="en-GB" dirty="0"/>
          </a:p>
          <a:p>
            <a:pPr lvl="0"/>
            <a:r>
              <a:rPr lang="ro-RO" dirty="0"/>
              <a:t>Formarea profesională a adulților în Romania se derulează la cote total nesatisfăcătoare</a:t>
            </a:r>
            <a:r>
              <a:rPr lang="en-GB" dirty="0"/>
              <a:t> - m</a:t>
            </a:r>
            <a:r>
              <a:rPr lang="ro-RO" dirty="0" err="1"/>
              <a:t>odelele</a:t>
            </a:r>
            <a:r>
              <a:rPr lang="ro-RO" dirty="0"/>
              <a:t> de gestionare a proceselor FPC utilizate în prezent nu mai corespund realităților şi nevoilor curente;</a:t>
            </a:r>
            <a:endParaRPr lang="en-GB" dirty="0"/>
          </a:p>
          <a:p>
            <a:pPr lvl="0"/>
            <a:r>
              <a:rPr lang="ro-RO" dirty="0"/>
              <a:t>Promovarea programelor de formare nu este vizibilă în termeni reali;</a:t>
            </a:r>
            <a:endParaRPr lang="en-GB" dirty="0"/>
          </a:p>
          <a:p>
            <a:pPr lvl="0"/>
            <a:r>
              <a:rPr lang="ro-RO" dirty="0"/>
              <a:t>Inovarea și utilizarea tehnologiilor avansate este strict circumstanțială și fără relevanță în ansamblul F</a:t>
            </a:r>
            <a:r>
              <a:rPr lang="en-GB" dirty="0"/>
              <a:t>P</a:t>
            </a:r>
            <a:r>
              <a:rPr lang="ro-RO" dirty="0"/>
              <a:t>C din România;</a:t>
            </a:r>
            <a:endParaRPr lang="en-GB" dirty="0"/>
          </a:p>
          <a:p>
            <a:pPr lvl="0"/>
            <a:r>
              <a:rPr lang="ro-RO" dirty="0"/>
              <a:t>Conținuturile şi metodele se subsumează unor obiective administrative;</a:t>
            </a:r>
            <a:endParaRPr lang="en-GB" dirty="0"/>
          </a:p>
          <a:p>
            <a:pPr lvl="0"/>
            <a:r>
              <a:rPr lang="ro-RO" dirty="0"/>
              <a:t>Exista oportunitatea utilizării unor instrumente</a:t>
            </a:r>
            <a:r>
              <a:rPr lang="en-GB" dirty="0"/>
              <a:t> - p</a:t>
            </a:r>
            <a:r>
              <a:rPr lang="ro-RO" dirty="0" err="1"/>
              <a:t>ot</a:t>
            </a:r>
            <a:r>
              <a:rPr lang="ro-RO" dirty="0"/>
              <a:t> fi utilizate exemple de buna practică din țările membre, bune practici verificate în context de criză;</a:t>
            </a:r>
            <a:endParaRPr lang="en-GB" dirty="0"/>
          </a:p>
          <a:p>
            <a:pPr lvl="0"/>
            <a:r>
              <a:rPr lang="ro-RO" dirty="0"/>
              <a:t>Finanțarea formării profesionale pentru adulți este în totalitate adecvată și nu face obiectul unor acorduri reale;</a:t>
            </a:r>
            <a:endParaRPr lang="en-GB" dirty="0"/>
          </a:p>
          <a:p>
            <a:pPr lvl="0"/>
            <a:r>
              <a:rPr lang="ro-RO" dirty="0"/>
              <a:t>Inovațiile tehnologice și digitalizarea au un potențial solid de a adăuga valoare formării profesionale;</a:t>
            </a:r>
            <a:endParaRPr lang="en-GB" dirty="0"/>
          </a:p>
          <a:p>
            <a:pPr lvl="0"/>
            <a:r>
              <a:rPr lang="ro-RO" dirty="0"/>
              <a:t> Existența cadrului financiar și suportul Uniunii Europene pot fi catalizatori pentru investițiile în formarea și perfecționarea competențelor adulților.</a:t>
            </a:r>
            <a:endParaRPr lang="en-GB" dirty="0"/>
          </a:p>
          <a:p>
            <a:pPr lvl="0"/>
            <a:r>
              <a:rPr lang="ro-RO" dirty="0"/>
              <a:t>Formarea profesională (a angajaților, în special, dar nu numai) se poate sprijini pe acorduri </a:t>
            </a:r>
            <a:r>
              <a:rPr lang="ro-RO" dirty="0" err="1"/>
              <a:t>bi</a:t>
            </a:r>
            <a:r>
              <a:rPr lang="ro-RO" dirty="0"/>
              <a:t> şi tripartite, naționale şi sectoriale;</a:t>
            </a:r>
            <a:endParaRPr lang="en-GB" dirty="0"/>
          </a:p>
          <a:p>
            <a:pPr lvl="0"/>
            <a:r>
              <a:rPr lang="ro-RO" dirty="0"/>
              <a:t>Partenerii sociali au un rol foarte important în întregul proces de formare a adulților pentru piața muncii</a:t>
            </a:r>
            <a:endParaRPr lang="en-GB" dirty="0"/>
          </a:p>
          <a:p>
            <a:endParaRPr lang="ro-RO" dirty="0"/>
          </a:p>
        </p:txBody>
      </p:sp>
    </p:spTree>
    <p:extLst>
      <p:ext uri="{BB962C8B-B14F-4D97-AF65-F5344CB8AC3E}">
        <p14:creationId xmlns:p14="http://schemas.microsoft.com/office/powerpoint/2010/main" val="1037698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Acțiuni necesare</a:t>
            </a:r>
          </a:p>
        </p:txBody>
      </p:sp>
      <p:sp>
        <p:nvSpPr>
          <p:cNvPr id="5" name="Content Placeholder 4"/>
          <p:cNvSpPr>
            <a:spLocks noGrp="1"/>
          </p:cNvSpPr>
          <p:nvPr>
            <p:ph idx="1"/>
          </p:nvPr>
        </p:nvSpPr>
        <p:spPr/>
        <p:txBody>
          <a:bodyPr>
            <a:normAutofit fontScale="70000" lnSpcReduction="20000"/>
          </a:bodyPr>
          <a:lstStyle/>
          <a:p>
            <a:pPr marL="514350" lvl="0" indent="-514350">
              <a:buFont typeface="+mj-lt"/>
              <a:buAutoNum type="arabicPeriod"/>
            </a:pPr>
            <a:r>
              <a:rPr lang="ro-RO" dirty="0"/>
              <a:t>Actualizare / Completare / Optimizare legislativă şi normativă;</a:t>
            </a:r>
            <a:endParaRPr lang="en-GB" dirty="0"/>
          </a:p>
          <a:p>
            <a:pPr marL="514350" lvl="0" indent="-514350">
              <a:buFont typeface="+mj-lt"/>
              <a:buAutoNum type="arabicPeriod"/>
            </a:pPr>
            <a:r>
              <a:rPr lang="ro-RO" dirty="0"/>
              <a:t>Asigurarea accesului complet, permanent şi nediscriminatoriu la programele FPC pentru toți cei interesați;</a:t>
            </a:r>
            <a:endParaRPr lang="en-GB" dirty="0"/>
          </a:p>
          <a:p>
            <a:pPr marL="514350" lvl="0" indent="-514350">
              <a:buFont typeface="+mj-lt"/>
              <a:buAutoNum type="arabicPeriod"/>
            </a:pPr>
            <a:r>
              <a:rPr lang="ro-RO" dirty="0"/>
              <a:t>Este necesară o noua abordare care să se cumuleze:</a:t>
            </a:r>
            <a:endParaRPr lang="en-GB" dirty="0"/>
          </a:p>
          <a:p>
            <a:pPr lvl="1">
              <a:buFont typeface="Wingdings" panose="05000000000000000000" pitchFamily="2" charset="2"/>
              <a:buChar char="v"/>
            </a:pPr>
            <a:r>
              <a:rPr lang="ro-RO" i="1" dirty="0">
                <a:solidFill>
                  <a:srgbClr val="006000"/>
                </a:solidFill>
              </a:rPr>
              <a:t>corecția unor acțiuni aflate în derulare;</a:t>
            </a:r>
            <a:endParaRPr lang="en-GB" dirty="0">
              <a:solidFill>
                <a:srgbClr val="006000"/>
              </a:solidFill>
            </a:endParaRPr>
          </a:p>
          <a:p>
            <a:pPr lvl="1">
              <a:buFont typeface="Wingdings" panose="05000000000000000000" pitchFamily="2" charset="2"/>
              <a:buChar char="v"/>
            </a:pPr>
            <a:r>
              <a:rPr lang="ro-RO" i="1" dirty="0">
                <a:solidFill>
                  <a:srgbClr val="006000"/>
                </a:solidFill>
              </a:rPr>
              <a:t>adăugare de măsuri care să permită șanse mai mari de succes, inclusiv abordări inovative / creative;</a:t>
            </a:r>
            <a:endParaRPr lang="en-GB" dirty="0">
              <a:solidFill>
                <a:srgbClr val="006000"/>
              </a:solidFill>
            </a:endParaRPr>
          </a:p>
          <a:p>
            <a:pPr lvl="1">
              <a:buFont typeface="Wingdings" panose="05000000000000000000" pitchFamily="2" charset="2"/>
              <a:buChar char="v"/>
            </a:pPr>
            <a:r>
              <a:rPr lang="ro-RO" i="1" dirty="0">
                <a:solidFill>
                  <a:srgbClr val="006000"/>
                </a:solidFill>
              </a:rPr>
              <a:t>abordare aliniată / bazată pe bunele practici europene;</a:t>
            </a:r>
            <a:endParaRPr lang="en-GB" dirty="0">
              <a:solidFill>
                <a:srgbClr val="006000"/>
              </a:solidFill>
            </a:endParaRPr>
          </a:p>
          <a:p>
            <a:pPr marL="514350" lvl="0" indent="-514350">
              <a:buFont typeface="+mj-lt"/>
              <a:buAutoNum type="arabicPeriod"/>
            </a:pPr>
            <a:r>
              <a:rPr lang="ro-RO" dirty="0"/>
              <a:t>Actualizarea Registrului / Clasificării Ocupațiilor din România (COR), prin raportare la ESCO, și la schimbările / dezvoltările din mediul</a:t>
            </a:r>
            <a:r>
              <a:rPr lang="en-GB" dirty="0"/>
              <a:t> economic;</a:t>
            </a:r>
          </a:p>
          <a:p>
            <a:pPr marL="514350" lvl="0" indent="-514350">
              <a:buFont typeface="+mj-lt"/>
              <a:buAutoNum type="arabicPeriod"/>
            </a:pPr>
            <a:r>
              <a:rPr lang="ro-RO" dirty="0"/>
              <a:t>Actualizarea standardelor ocupaționale ținându-se cont de COR;</a:t>
            </a:r>
            <a:endParaRPr lang="en-GB" dirty="0"/>
          </a:p>
          <a:p>
            <a:pPr marL="514350" lvl="0" indent="-514350">
              <a:buFont typeface="+mj-lt"/>
              <a:buAutoNum type="arabicPeriod" startAt="7"/>
            </a:pPr>
            <a:r>
              <a:rPr lang="ro-RO" dirty="0"/>
              <a:t>Dezvoltarea de programe personalizate, care să construiască competențe în raport cu nevoile din piață și </a:t>
            </a:r>
            <a:r>
              <a:rPr lang="en-GB" dirty="0" err="1"/>
              <a:t>asocciat</a:t>
            </a:r>
            <a:r>
              <a:rPr lang="en-GB" dirty="0"/>
              <a:t> </a:t>
            </a:r>
            <a:r>
              <a:rPr lang="ro-RO" dirty="0"/>
              <a:t>cu abilitățile indivizilor, în scopul dezvoltării unui parcurs de carieră </a:t>
            </a:r>
            <a:r>
              <a:rPr lang="en-GB" dirty="0" err="1"/>
              <a:t>constructiv</a:t>
            </a:r>
            <a:r>
              <a:rPr lang="en-GB" dirty="0"/>
              <a:t>;</a:t>
            </a:r>
          </a:p>
          <a:p>
            <a:pPr marL="514350" lvl="0" indent="-514350">
              <a:buFont typeface="+mj-lt"/>
              <a:buAutoNum type="arabicPeriod" startAt="7"/>
            </a:pPr>
            <a:r>
              <a:rPr lang="ro-RO" dirty="0"/>
              <a:t>Implementarea unui sistem de asigurare a calității care trebuie bazat pe parteneriat şi cooperare;</a:t>
            </a:r>
            <a:endParaRPr lang="en-GB" dirty="0"/>
          </a:p>
          <a:p>
            <a:pPr marL="514350" lvl="0" indent="-514350">
              <a:buFont typeface="+mj-lt"/>
              <a:buAutoNum type="arabicPeriod" startAt="7"/>
            </a:pPr>
            <a:r>
              <a:rPr lang="ro-RO" dirty="0"/>
              <a:t>Politicile de formare, măsurile, acțiunile şi proiectele trebuie larg promovate</a:t>
            </a:r>
            <a:r>
              <a:rPr lang="en-GB" dirty="0"/>
              <a:t>;</a:t>
            </a:r>
          </a:p>
          <a:p>
            <a:pPr marL="514350" lvl="0" indent="-514350">
              <a:buFont typeface="+mj-lt"/>
              <a:buAutoNum type="arabicPeriod" startAt="7"/>
            </a:pPr>
            <a:r>
              <a:rPr lang="ro-RO" dirty="0"/>
              <a:t>Creșterea capacității instituționale a partenerilor sociali – crește astfel calitatea implicării acestora în politicile de formare, dar și de </a:t>
            </a:r>
            <a:r>
              <a:rPr lang="en-GB" dirty="0" err="1"/>
              <a:t>gestiunea</a:t>
            </a:r>
            <a:r>
              <a:rPr lang="en-GB" dirty="0"/>
              <a:t> </a:t>
            </a:r>
            <a:r>
              <a:rPr lang="en-GB" dirty="0" err="1"/>
              <a:t>proceselor</a:t>
            </a:r>
            <a:r>
              <a:rPr lang="en-GB" dirty="0"/>
              <a:t> </a:t>
            </a:r>
            <a:r>
              <a:rPr lang="en-GB" dirty="0" err="1"/>
              <a:t>si</a:t>
            </a:r>
            <a:r>
              <a:rPr lang="en-GB" dirty="0"/>
              <a:t> </a:t>
            </a:r>
            <a:r>
              <a:rPr lang="en-GB" dirty="0" err="1"/>
              <a:t>programelor</a:t>
            </a:r>
            <a:r>
              <a:rPr lang="en-GB" dirty="0"/>
              <a:t> de</a:t>
            </a:r>
            <a:r>
              <a:rPr lang="ro-RO" dirty="0"/>
              <a:t> formare propriu-zis</a:t>
            </a:r>
            <a:r>
              <a:rPr lang="en-GB" dirty="0"/>
              <a:t>e</a:t>
            </a:r>
            <a:r>
              <a:rPr lang="ro-RO" dirty="0"/>
              <a:t>;</a:t>
            </a:r>
            <a:endParaRPr lang="en-GB" dirty="0"/>
          </a:p>
          <a:p>
            <a:pPr marL="514350" lvl="0" indent="-514350">
              <a:buFont typeface="+mj-lt"/>
              <a:buAutoNum type="arabicPeriod"/>
            </a:pPr>
            <a:endParaRPr lang="en-GB" dirty="0"/>
          </a:p>
          <a:p>
            <a:pPr marL="514350" lvl="0" indent="-514350">
              <a:buFont typeface="+mj-lt"/>
              <a:buAutoNum type="arabicPeriod"/>
            </a:pPr>
            <a:endParaRPr lang="en-GB" dirty="0"/>
          </a:p>
          <a:p>
            <a:pPr marL="514350" indent="-514350">
              <a:buFont typeface="+mj-lt"/>
              <a:buAutoNum type="arabicPeriod"/>
            </a:pPr>
            <a:endParaRPr lang="ro-RO" dirty="0"/>
          </a:p>
        </p:txBody>
      </p:sp>
    </p:spTree>
    <p:extLst>
      <p:ext uri="{BB962C8B-B14F-4D97-AF65-F5344CB8AC3E}">
        <p14:creationId xmlns:p14="http://schemas.microsoft.com/office/powerpoint/2010/main" val="1980829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ro-RO" dirty="0"/>
              <a:t>Ce implică educația și formarea profesională?</a:t>
            </a:r>
          </a:p>
        </p:txBody>
      </p:sp>
      <p:sp>
        <p:nvSpPr>
          <p:cNvPr id="5" name="Content Placeholder 4"/>
          <p:cNvSpPr>
            <a:spLocks noGrp="1"/>
          </p:cNvSpPr>
          <p:nvPr>
            <p:ph idx="1"/>
          </p:nvPr>
        </p:nvSpPr>
        <p:spPr/>
        <p:txBody>
          <a:bodyPr/>
          <a:lstStyle/>
          <a:p>
            <a:r>
              <a:rPr lang="ro-RO" dirty="0"/>
              <a:t>Sistemul de educație și formare profesională (EFP), la nivel național sau european, ar trebui să:</a:t>
            </a:r>
            <a:endParaRPr lang="en-GB" dirty="0"/>
          </a:p>
          <a:p>
            <a:pPr lvl="1"/>
            <a:r>
              <a:rPr lang="ro-RO" dirty="0"/>
              <a:t>să răspundă nevoilor economiei;</a:t>
            </a:r>
            <a:endParaRPr lang="en-GB" dirty="0"/>
          </a:p>
          <a:p>
            <a:pPr lvl="1"/>
            <a:r>
              <a:rPr lang="ro-RO" dirty="0"/>
              <a:t>să ofere cursanților competențe relevante (de care au nevoie pentru a se dezvolta pe plan personal și pentru a deveni cetățeni activi);</a:t>
            </a:r>
            <a:endParaRPr lang="en-GB" dirty="0"/>
          </a:p>
          <a:p>
            <a:endParaRPr lang="ro-RO" dirty="0"/>
          </a:p>
        </p:txBody>
      </p:sp>
      <p:sp>
        <p:nvSpPr>
          <p:cNvPr id="7" name="Flowchart: Document 6"/>
          <p:cNvSpPr/>
          <p:nvPr/>
        </p:nvSpPr>
        <p:spPr>
          <a:xfrm>
            <a:off x="2400299" y="3437570"/>
            <a:ext cx="9302261" cy="3323147"/>
          </a:xfrm>
          <a:prstGeom prst="flowChartDocumen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ctr">
              <a:lnSpc>
                <a:spcPct val="115000"/>
              </a:lnSpc>
              <a:spcAft>
                <a:spcPts val="0"/>
              </a:spcAft>
            </a:pPr>
            <a:endParaRPr lang="ro-RO" sz="1400" b="1" dirty="0">
              <a:solidFill>
                <a:schemeClr val="bg1"/>
              </a:solidFill>
              <a:latin typeface="Cambria" panose="02040503050406030204" pitchFamily="18" charset="0"/>
              <a:ea typeface="Cambria" panose="02040503050406030204" pitchFamily="18" charset="0"/>
            </a:endParaRPr>
          </a:p>
          <a:p>
            <a:pPr algn="ctr">
              <a:lnSpc>
                <a:spcPct val="115000"/>
              </a:lnSpc>
              <a:spcAft>
                <a:spcPts val="0"/>
              </a:spcAft>
            </a:pPr>
            <a:r>
              <a:rPr lang="ro-RO" sz="2400" b="1" dirty="0">
                <a:solidFill>
                  <a:schemeClr val="bg1"/>
                </a:solidFill>
                <a:latin typeface="Cambria" panose="02040503050406030204" pitchFamily="18" charset="0"/>
                <a:ea typeface="Cambria" panose="02040503050406030204" pitchFamily="18" charset="0"/>
              </a:rPr>
              <a:t>O regulă generală spune că necesarul de formare profesională</a:t>
            </a:r>
          </a:p>
          <a:p>
            <a:pPr algn="ctr">
              <a:lnSpc>
                <a:spcPct val="115000"/>
              </a:lnSpc>
              <a:spcAft>
                <a:spcPts val="0"/>
              </a:spcAft>
            </a:pPr>
            <a:r>
              <a:rPr lang="ro-RO" sz="2400" b="1" dirty="0">
                <a:solidFill>
                  <a:schemeClr val="bg1"/>
                </a:solidFill>
                <a:latin typeface="Cambria" panose="02040503050406030204" pitchFamily="18" charset="0"/>
                <a:ea typeface="Cambria" panose="02040503050406030204" pitchFamily="18" charset="0"/>
              </a:rPr>
              <a:t> (la orice nivel), reiese din amploarea schimbărilor .</a:t>
            </a:r>
          </a:p>
          <a:p>
            <a:pPr algn="ctr">
              <a:lnSpc>
                <a:spcPct val="115000"/>
              </a:lnSpc>
              <a:spcAft>
                <a:spcPts val="0"/>
              </a:spcAft>
            </a:pPr>
            <a:r>
              <a:rPr lang="ro-RO" sz="2400" b="1" dirty="0">
                <a:solidFill>
                  <a:schemeClr val="bg1"/>
                </a:solidFill>
                <a:latin typeface="Cambria" panose="02040503050406030204" pitchFamily="18" charset="0"/>
                <a:ea typeface="Cambria" panose="02040503050406030204" pitchFamily="18" charset="0"/>
              </a:rPr>
              <a:t>Prin raportare la această regulă şi la cursul accelerat al schimbărilor tehnologice şi sociale, necesarul de formare profesională continuă devine enorm și extrem de presant.</a:t>
            </a:r>
          </a:p>
          <a:p>
            <a:pPr algn="ctr">
              <a:lnSpc>
                <a:spcPct val="115000"/>
              </a:lnSpc>
              <a:spcAft>
                <a:spcPts val="0"/>
              </a:spcAft>
            </a:pPr>
            <a:endParaRPr lang="en-GB" sz="1100" b="1" dirty="0">
              <a:solidFill>
                <a:schemeClr val="bg1"/>
              </a:solidFill>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901018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Importanța formării profesionale</a:t>
            </a:r>
          </a:p>
        </p:txBody>
      </p:sp>
      <p:sp>
        <p:nvSpPr>
          <p:cNvPr id="5" name="Content Placeholder 4"/>
          <p:cNvSpPr>
            <a:spLocks noGrp="1"/>
          </p:cNvSpPr>
          <p:nvPr>
            <p:ph idx="1"/>
          </p:nvPr>
        </p:nvSpPr>
        <p:spPr/>
        <p:txBody>
          <a:bodyPr>
            <a:normAutofit fontScale="92500" lnSpcReduction="20000"/>
          </a:bodyPr>
          <a:lstStyle/>
          <a:p>
            <a:r>
              <a:rPr lang="en-US" dirty="0" err="1"/>
              <a:t>Formarea</a:t>
            </a:r>
            <a:r>
              <a:rPr lang="en-US" dirty="0"/>
              <a:t> </a:t>
            </a:r>
            <a:r>
              <a:rPr lang="en-US" dirty="0" err="1"/>
              <a:t>profesională</a:t>
            </a:r>
            <a:r>
              <a:rPr lang="en-US" dirty="0"/>
              <a:t> </a:t>
            </a:r>
            <a:r>
              <a:rPr lang="en-US" dirty="0" err="1"/>
              <a:t>reprezintă</a:t>
            </a:r>
            <a:r>
              <a:rPr lang="en-US" dirty="0"/>
              <a:t> </a:t>
            </a:r>
            <a:r>
              <a:rPr lang="en-US" dirty="0" err="1"/>
              <a:t>unul</a:t>
            </a:r>
            <a:r>
              <a:rPr lang="en-US" dirty="0"/>
              <a:t> </a:t>
            </a:r>
            <a:r>
              <a:rPr lang="en-US" dirty="0" err="1"/>
              <a:t>dintre</a:t>
            </a:r>
            <a:r>
              <a:rPr lang="en-US" dirty="0"/>
              <a:t> </a:t>
            </a:r>
            <a:r>
              <a:rPr lang="en-US" dirty="0" err="1"/>
              <a:t>cei</a:t>
            </a:r>
            <a:r>
              <a:rPr lang="en-US" dirty="0"/>
              <a:t> </a:t>
            </a:r>
            <a:r>
              <a:rPr lang="en-US" dirty="0" err="1"/>
              <a:t>mai</a:t>
            </a:r>
            <a:r>
              <a:rPr lang="en-US" dirty="0"/>
              <a:t> </a:t>
            </a:r>
            <a:r>
              <a:rPr lang="en-US" dirty="0" err="1"/>
              <a:t>importanți</a:t>
            </a:r>
            <a:r>
              <a:rPr lang="en-US" dirty="0"/>
              <a:t> </a:t>
            </a:r>
            <a:r>
              <a:rPr lang="en-US" dirty="0" err="1"/>
              <a:t>factori</a:t>
            </a:r>
            <a:r>
              <a:rPr lang="en-US" dirty="0"/>
              <a:t> de </a:t>
            </a:r>
            <a:r>
              <a:rPr lang="en-US" dirty="0" err="1"/>
              <a:t>dezvoltare</a:t>
            </a:r>
            <a:r>
              <a:rPr lang="en-US" dirty="0"/>
              <a:t>, fie </a:t>
            </a:r>
            <a:r>
              <a:rPr lang="en-US" dirty="0" err="1"/>
              <a:t>că</a:t>
            </a:r>
            <a:r>
              <a:rPr lang="en-US" dirty="0"/>
              <a:t> </a:t>
            </a:r>
            <a:r>
              <a:rPr lang="en-US" dirty="0" err="1"/>
              <a:t>vorbim</a:t>
            </a:r>
            <a:r>
              <a:rPr lang="en-US" dirty="0"/>
              <a:t> de </a:t>
            </a:r>
            <a:r>
              <a:rPr lang="en-US" dirty="0" err="1"/>
              <a:t>forța</a:t>
            </a:r>
            <a:r>
              <a:rPr lang="en-US" dirty="0"/>
              <a:t> de </a:t>
            </a:r>
            <a:r>
              <a:rPr lang="en-US" dirty="0" err="1"/>
              <a:t>muncă</a:t>
            </a:r>
            <a:r>
              <a:rPr lang="en-US" dirty="0"/>
              <a:t>  </a:t>
            </a:r>
            <a:r>
              <a:rPr lang="en-US" dirty="0" err="1"/>
              <a:t>sau</a:t>
            </a:r>
            <a:r>
              <a:rPr lang="en-US" dirty="0"/>
              <a:t> </a:t>
            </a:r>
            <a:r>
              <a:rPr lang="en-US" dirty="0" err="1"/>
              <a:t>angajatori</a:t>
            </a:r>
            <a:r>
              <a:rPr lang="en-US" dirty="0"/>
              <a:t>. </a:t>
            </a:r>
          </a:p>
          <a:p>
            <a:r>
              <a:rPr lang="en-US" dirty="0" err="1"/>
              <a:t>Importan</a:t>
            </a:r>
            <a:r>
              <a:rPr lang="ro-RO" dirty="0"/>
              <a:t>ț</a:t>
            </a:r>
            <a:r>
              <a:rPr lang="en-US" dirty="0"/>
              <a:t>a </a:t>
            </a:r>
            <a:r>
              <a:rPr lang="ro-RO" dirty="0"/>
              <a:t>la nivelul companiilor și lucrătorilor:</a:t>
            </a:r>
            <a:endParaRPr lang="en-US" dirty="0"/>
          </a:p>
          <a:p>
            <a:pPr lvl="1"/>
            <a:r>
              <a:rPr lang="en-US" dirty="0" err="1"/>
              <a:t>Angajatorii</a:t>
            </a:r>
            <a:r>
              <a:rPr lang="en-US" dirty="0"/>
              <a:t> </a:t>
            </a:r>
            <a:r>
              <a:rPr lang="en-US" dirty="0" err="1"/>
              <a:t>știu</a:t>
            </a:r>
            <a:r>
              <a:rPr lang="en-US" dirty="0"/>
              <a:t> ca </a:t>
            </a:r>
            <a:r>
              <a:rPr lang="en-US" dirty="0" err="1"/>
              <a:t>fără</a:t>
            </a:r>
            <a:r>
              <a:rPr lang="en-US" dirty="0"/>
              <a:t> </a:t>
            </a:r>
            <a:r>
              <a:rPr lang="en-US" dirty="0" err="1"/>
              <a:t>angajați</a:t>
            </a:r>
            <a:r>
              <a:rPr lang="en-US" dirty="0"/>
              <a:t> bine </a:t>
            </a:r>
            <a:r>
              <a:rPr lang="en-US" dirty="0" err="1"/>
              <a:t>pregătiți</a:t>
            </a:r>
            <a:r>
              <a:rPr lang="en-US" dirty="0"/>
              <a:t> </a:t>
            </a:r>
            <a:r>
              <a:rPr lang="en-US" dirty="0" err="1"/>
              <a:t>activitatea</a:t>
            </a:r>
            <a:r>
              <a:rPr lang="en-US" dirty="0"/>
              <a:t> (</a:t>
            </a:r>
            <a:r>
              <a:rPr lang="en-US" dirty="0" err="1"/>
              <a:t>indiferent</a:t>
            </a:r>
            <a:r>
              <a:rPr lang="en-US" dirty="0"/>
              <a:t> de </a:t>
            </a:r>
            <a:r>
              <a:rPr lang="en-US" dirty="0" err="1"/>
              <a:t>natura</a:t>
            </a:r>
            <a:r>
              <a:rPr lang="en-US" dirty="0"/>
              <a:t> </a:t>
            </a:r>
            <a:r>
              <a:rPr lang="en-US" dirty="0" err="1"/>
              <a:t>sa</a:t>
            </a:r>
            <a:r>
              <a:rPr lang="en-US" dirty="0"/>
              <a:t>) are de </a:t>
            </a:r>
            <a:r>
              <a:rPr lang="en-US" dirty="0" err="1"/>
              <a:t>suferit</a:t>
            </a:r>
            <a:r>
              <a:rPr lang="en-US" dirty="0"/>
              <a:t>, </a:t>
            </a:r>
            <a:r>
              <a:rPr lang="en-US" dirty="0" err="1"/>
              <a:t>iar</a:t>
            </a:r>
            <a:r>
              <a:rPr lang="en-US" dirty="0"/>
              <a:t>  </a:t>
            </a:r>
            <a:r>
              <a:rPr lang="en-US" dirty="0" err="1"/>
              <a:t>beneficiile</a:t>
            </a:r>
            <a:r>
              <a:rPr lang="en-US" dirty="0"/>
              <a:t> </a:t>
            </a:r>
            <a:r>
              <a:rPr lang="en-US" dirty="0" err="1"/>
              <a:t>materiale</a:t>
            </a:r>
            <a:r>
              <a:rPr lang="en-US" dirty="0"/>
              <a:t> </a:t>
            </a:r>
            <a:r>
              <a:rPr lang="en-US" dirty="0" err="1"/>
              <a:t>oferite</a:t>
            </a:r>
            <a:r>
              <a:rPr lang="en-US" dirty="0"/>
              <a:t> </a:t>
            </a:r>
            <a:r>
              <a:rPr lang="en-US" dirty="0" err="1"/>
              <a:t>și</a:t>
            </a:r>
            <a:r>
              <a:rPr lang="en-US" dirty="0"/>
              <a:t> / </a:t>
            </a:r>
            <a:r>
              <a:rPr lang="en-US" dirty="0" err="1"/>
              <a:t>sau</a:t>
            </a:r>
            <a:r>
              <a:rPr lang="en-US" dirty="0"/>
              <a:t> </a:t>
            </a:r>
            <a:r>
              <a:rPr lang="en-US" dirty="0" err="1"/>
              <a:t>metoda</a:t>
            </a:r>
            <a:r>
              <a:rPr lang="en-US" dirty="0"/>
              <a:t> de management </a:t>
            </a:r>
            <a:r>
              <a:rPr lang="en-US" dirty="0" err="1"/>
              <a:t>utilizată</a:t>
            </a:r>
            <a:r>
              <a:rPr lang="en-US" dirty="0"/>
              <a:t> nu pot </a:t>
            </a:r>
            <a:r>
              <a:rPr lang="en-US" dirty="0" err="1"/>
              <a:t>compensa</a:t>
            </a:r>
            <a:r>
              <a:rPr lang="en-US" dirty="0"/>
              <a:t> </a:t>
            </a:r>
            <a:r>
              <a:rPr lang="en-US" dirty="0" err="1"/>
              <a:t>lipsa</a:t>
            </a:r>
            <a:r>
              <a:rPr lang="en-US" dirty="0"/>
              <a:t> </a:t>
            </a:r>
            <a:r>
              <a:rPr lang="en-US" dirty="0" err="1"/>
              <a:t>competențelor</a:t>
            </a:r>
            <a:r>
              <a:rPr lang="en-US" dirty="0"/>
              <a:t> </a:t>
            </a:r>
            <a:r>
              <a:rPr lang="en-US" dirty="0" err="1"/>
              <a:t>și</a:t>
            </a:r>
            <a:r>
              <a:rPr lang="en-US" dirty="0"/>
              <a:t> </a:t>
            </a:r>
            <a:r>
              <a:rPr lang="en-US" dirty="0" err="1"/>
              <a:t>cunoștințelor</a:t>
            </a:r>
            <a:r>
              <a:rPr lang="en-US" dirty="0"/>
              <a:t> </a:t>
            </a:r>
            <a:r>
              <a:rPr lang="en-US" dirty="0" err="1"/>
              <a:t>profesionale</a:t>
            </a:r>
            <a:r>
              <a:rPr lang="en-US" dirty="0"/>
              <a:t>;</a:t>
            </a:r>
          </a:p>
          <a:p>
            <a:pPr lvl="1"/>
            <a:r>
              <a:rPr lang="en-US" dirty="0" err="1"/>
              <a:t>În</a:t>
            </a:r>
            <a:r>
              <a:rPr lang="en-US" dirty="0"/>
              <a:t> </a:t>
            </a:r>
            <a:r>
              <a:rPr lang="en-US" dirty="0" err="1"/>
              <a:t>absența</a:t>
            </a:r>
            <a:r>
              <a:rPr lang="en-US" dirty="0"/>
              <a:t> </a:t>
            </a:r>
            <a:r>
              <a:rPr lang="en-US" dirty="0" err="1"/>
              <a:t>unor</a:t>
            </a:r>
            <a:r>
              <a:rPr lang="en-US" dirty="0"/>
              <a:t> </a:t>
            </a:r>
            <a:r>
              <a:rPr lang="en-US" dirty="0" err="1"/>
              <a:t>alocări</a:t>
            </a:r>
            <a:r>
              <a:rPr lang="en-US" dirty="0"/>
              <a:t> </a:t>
            </a:r>
            <a:r>
              <a:rPr lang="en-US" dirty="0" err="1"/>
              <a:t>adecvate</a:t>
            </a:r>
            <a:r>
              <a:rPr lang="en-US" dirty="0"/>
              <a:t> de </a:t>
            </a:r>
            <a:r>
              <a:rPr lang="en-US" dirty="0" err="1"/>
              <a:t>efort</a:t>
            </a:r>
            <a:r>
              <a:rPr lang="en-US" dirty="0"/>
              <a:t> </a:t>
            </a:r>
            <a:r>
              <a:rPr lang="en-US" dirty="0" err="1"/>
              <a:t>și</a:t>
            </a:r>
            <a:r>
              <a:rPr lang="en-US" dirty="0"/>
              <a:t> </a:t>
            </a:r>
            <a:r>
              <a:rPr lang="en-US" dirty="0" err="1"/>
              <a:t>timp</a:t>
            </a:r>
            <a:r>
              <a:rPr lang="en-US" dirty="0"/>
              <a:t>, dedicate </a:t>
            </a:r>
            <a:r>
              <a:rPr lang="en-US" dirty="0" err="1"/>
              <a:t>formării</a:t>
            </a:r>
            <a:r>
              <a:rPr lang="en-US" dirty="0"/>
              <a:t> </a:t>
            </a:r>
            <a:r>
              <a:rPr lang="en-US" dirty="0" err="1"/>
              <a:t>profesionale</a:t>
            </a:r>
            <a:r>
              <a:rPr lang="en-US" dirty="0"/>
              <a:t>, </a:t>
            </a:r>
            <a:r>
              <a:rPr lang="en-US" dirty="0" err="1"/>
              <a:t>forța</a:t>
            </a:r>
            <a:r>
              <a:rPr lang="en-US" dirty="0"/>
              <a:t> de </a:t>
            </a:r>
            <a:r>
              <a:rPr lang="en-US" dirty="0" err="1"/>
              <a:t>muncă</a:t>
            </a:r>
            <a:r>
              <a:rPr lang="en-US" dirty="0"/>
              <a:t>, </a:t>
            </a:r>
            <a:r>
              <a:rPr lang="en-US" dirty="0" err="1"/>
              <a:t>ocupată</a:t>
            </a:r>
            <a:r>
              <a:rPr lang="en-US" dirty="0"/>
              <a:t> </a:t>
            </a:r>
            <a:r>
              <a:rPr lang="en-US" dirty="0" err="1"/>
              <a:t>sau</a:t>
            </a:r>
            <a:r>
              <a:rPr lang="en-US" dirty="0"/>
              <a:t> nu, </a:t>
            </a:r>
            <a:r>
              <a:rPr lang="en-US" dirty="0" err="1"/>
              <a:t>va</a:t>
            </a:r>
            <a:r>
              <a:rPr lang="en-US" dirty="0"/>
              <a:t> </a:t>
            </a:r>
            <a:r>
              <a:rPr lang="en-US" dirty="0" err="1"/>
              <a:t>regresa</a:t>
            </a:r>
            <a:r>
              <a:rPr lang="en-US" dirty="0"/>
              <a:t>, </a:t>
            </a:r>
            <a:r>
              <a:rPr lang="en-US" dirty="0" err="1"/>
              <a:t>competențele</a:t>
            </a:r>
            <a:r>
              <a:rPr lang="en-US" dirty="0"/>
              <a:t> </a:t>
            </a:r>
            <a:r>
              <a:rPr lang="en-US" dirty="0" err="1"/>
              <a:t>deținute</a:t>
            </a:r>
            <a:r>
              <a:rPr lang="en-US" dirty="0"/>
              <a:t> (</a:t>
            </a:r>
            <a:r>
              <a:rPr lang="en-US" dirty="0" err="1"/>
              <a:t>inițial</a:t>
            </a:r>
            <a:r>
              <a:rPr lang="en-US" dirty="0"/>
              <a:t>) </a:t>
            </a:r>
            <a:r>
              <a:rPr lang="en-US" dirty="0" err="1"/>
              <a:t>vor</a:t>
            </a:r>
            <a:r>
              <a:rPr lang="en-US" dirty="0"/>
              <a:t> </a:t>
            </a:r>
            <a:r>
              <a:rPr lang="en-US" dirty="0" err="1"/>
              <a:t>deveni</a:t>
            </a:r>
            <a:r>
              <a:rPr lang="en-US" dirty="0"/>
              <a:t> </a:t>
            </a:r>
            <a:r>
              <a:rPr lang="en-US" dirty="0" err="1"/>
              <a:t>insuficiente</a:t>
            </a:r>
            <a:r>
              <a:rPr lang="en-US" dirty="0"/>
              <a:t> </a:t>
            </a:r>
            <a:r>
              <a:rPr lang="en-US" dirty="0" err="1"/>
              <a:t>sau</a:t>
            </a:r>
            <a:r>
              <a:rPr lang="en-US" dirty="0"/>
              <a:t> </a:t>
            </a:r>
            <a:r>
              <a:rPr lang="en-US" dirty="0" err="1"/>
              <a:t>nepotrivite</a:t>
            </a:r>
            <a:r>
              <a:rPr lang="en-US" dirty="0"/>
              <a:t> </a:t>
            </a:r>
            <a:r>
              <a:rPr lang="en-US" dirty="0" err="1"/>
              <a:t>momentului</a:t>
            </a:r>
            <a:r>
              <a:rPr lang="en-US" dirty="0"/>
              <a:t>, </a:t>
            </a:r>
            <a:r>
              <a:rPr lang="en-US" dirty="0" err="1"/>
              <a:t>situație</a:t>
            </a:r>
            <a:r>
              <a:rPr lang="en-US" dirty="0"/>
              <a:t> care se </a:t>
            </a:r>
            <a:r>
              <a:rPr lang="en-US" dirty="0" err="1"/>
              <a:t>va</a:t>
            </a:r>
            <a:r>
              <a:rPr lang="en-US" dirty="0"/>
              <a:t> </a:t>
            </a:r>
            <a:r>
              <a:rPr lang="en-US" dirty="0" err="1"/>
              <a:t>reflecta</a:t>
            </a:r>
            <a:r>
              <a:rPr lang="en-US" dirty="0"/>
              <a:t> </a:t>
            </a:r>
            <a:r>
              <a:rPr lang="en-US" dirty="0" err="1"/>
              <a:t>în</a:t>
            </a:r>
            <a:r>
              <a:rPr lang="en-US" dirty="0"/>
              <a:t> </a:t>
            </a:r>
            <a:r>
              <a:rPr lang="en-US" dirty="0" err="1"/>
              <a:t>activitatea</a:t>
            </a:r>
            <a:r>
              <a:rPr lang="en-US" dirty="0"/>
              <a:t> </a:t>
            </a:r>
            <a:r>
              <a:rPr lang="en-US" dirty="0" err="1"/>
              <a:t>depusă</a:t>
            </a:r>
            <a:r>
              <a:rPr lang="en-US" dirty="0"/>
              <a:t> la </a:t>
            </a:r>
            <a:r>
              <a:rPr lang="en-US" dirty="0" err="1"/>
              <a:t>nivel</a:t>
            </a:r>
            <a:r>
              <a:rPr lang="en-US" dirty="0"/>
              <a:t> </a:t>
            </a:r>
            <a:r>
              <a:rPr lang="ro-RO" dirty="0"/>
              <a:t>unui lucrător cât </a:t>
            </a:r>
            <a:r>
              <a:rPr lang="en-US" dirty="0" err="1"/>
              <a:t>și</a:t>
            </a:r>
            <a:r>
              <a:rPr lang="en-US" dirty="0"/>
              <a:t> </a:t>
            </a:r>
            <a:r>
              <a:rPr lang="ro-RO" dirty="0"/>
              <a:t>al </a:t>
            </a:r>
            <a:r>
              <a:rPr lang="ro-RO" dirty="0" err="1"/>
              <a:t>echipeiȘ</a:t>
            </a:r>
            <a:endParaRPr lang="ro-RO" dirty="0"/>
          </a:p>
          <a:p>
            <a:r>
              <a:rPr lang="en-US" dirty="0" err="1"/>
              <a:t>Importan</a:t>
            </a:r>
            <a:r>
              <a:rPr lang="ro-RO" dirty="0"/>
              <a:t>ț</a:t>
            </a:r>
            <a:r>
              <a:rPr lang="en-US" dirty="0"/>
              <a:t>a </a:t>
            </a:r>
            <a:r>
              <a:rPr lang="ro-RO" dirty="0"/>
              <a:t>la nivelul individului:</a:t>
            </a:r>
            <a:endParaRPr lang="en-US" dirty="0"/>
          </a:p>
          <a:p>
            <a:pPr lvl="1"/>
            <a:r>
              <a:rPr lang="en-US" dirty="0" err="1"/>
              <a:t>Șomerii</a:t>
            </a:r>
            <a:r>
              <a:rPr lang="en-US" dirty="0"/>
              <a:t> </a:t>
            </a:r>
            <a:r>
              <a:rPr lang="en-US" dirty="0" err="1"/>
              <a:t>sau</a:t>
            </a:r>
            <a:r>
              <a:rPr lang="en-US" dirty="0"/>
              <a:t> </a:t>
            </a:r>
            <a:r>
              <a:rPr lang="en-US" dirty="0" err="1"/>
              <a:t>angajații</a:t>
            </a:r>
            <a:r>
              <a:rPr lang="en-US" dirty="0"/>
              <a:t> care nu sunt </a:t>
            </a:r>
            <a:r>
              <a:rPr lang="en-US" dirty="0" err="1"/>
              <a:t>preocupați</a:t>
            </a:r>
            <a:r>
              <a:rPr lang="en-US" dirty="0"/>
              <a:t> de </a:t>
            </a:r>
            <a:r>
              <a:rPr lang="en-US" dirty="0" err="1"/>
              <a:t>completarea</a:t>
            </a:r>
            <a:r>
              <a:rPr lang="en-US" dirty="0"/>
              <a:t> </a:t>
            </a:r>
            <a:r>
              <a:rPr lang="en-US" dirty="0" err="1"/>
              <a:t>și</a:t>
            </a:r>
            <a:r>
              <a:rPr lang="en-US" dirty="0"/>
              <a:t> </a:t>
            </a:r>
            <a:r>
              <a:rPr lang="en-US" dirty="0" err="1"/>
              <a:t>dezvoltarea</a:t>
            </a:r>
            <a:r>
              <a:rPr lang="en-US" dirty="0"/>
              <a:t> </a:t>
            </a:r>
            <a:r>
              <a:rPr lang="en-US" dirty="0" err="1"/>
              <a:t>competențelor</a:t>
            </a:r>
            <a:r>
              <a:rPr lang="en-US" dirty="0"/>
              <a:t> </a:t>
            </a:r>
            <a:r>
              <a:rPr lang="en-US" dirty="0" err="1"/>
              <a:t>profesionale</a:t>
            </a:r>
            <a:r>
              <a:rPr lang="en-US" dirty="0"/>
              <a:t> </a:t>
            </a:r>
            <a:r>
              <a:rPr lang="en-US" dirty="0" err="1"/>
              <a:t>devin</a:t>
            </a:r>
            <a:r>
              <a:rPr lang="en-US" dirty="0"/>
              <a:t> o </a:t>
            </a:r>
            <a:r>
              <a:rPr lang="en-US" dirty="0" err="1"/>
              <a:t>forța</a:t>
            </a:r>
            <a:r>
              <a:rPr lang="en-US" dirty="0"/>
              <a:t> de </a:t>
            </a:r>
            <a:r>
              <a:rPr lang="en-US" dirty="0" err="1"/>
              <a:t>muncă</a:t>
            </a:r>
            <a:r>
              <a:rPr lang="en-US" dirty="0"/>
              <a:t> pe care </a:t>
            </a:r>
            <a:r>
              <a:rPr lang="en-US" dirty="0" err="1"/>
              <a:t>angajatorii</a:t>
            </a:r>
            <a:r>
              <a:rPr lang="en-US" dirty="0"/>
              <a:t> nu pun </a:t>
            </a:r>
            <a:r>
              <a:rPr lang="en-US" dirty="0" err="1"/>
              <a:t>preț</a:t>
            </a:r>
            <a:r>
              <a:rPr lang="en-US" dirty="0"/>
              <a:t> </a:t>
            </a:r>
            <a:r>
              <a:rPr lang="en-US" dirty="0" err="1"/>
              <a:t>în</a:t>
            </a:r>
            <a:r>
              <a:rPr lang="en-US" dirty="0"/>
              <a:t> </a:t>
            </a:r>
            <a:r>
              <a:rPr lang="en-US" dirty="0" err="1"/>
              <a:t>recrutare</a:t>
            </a:r>
            <a:r>
              <a:rPr lang="en-US" dirty="0"/>
              <a:t> </a:t>
            </a:r>
            <a:r>
              <a:rPr lang="en-US" dirty="0" err="1"/>
              <a:t>sau</a:t>
            </a:r>
            <a:r>
              <a:rPr lang="en-US" dirty="0"/>
              <a:t> de care se pot </a:t>
            </a:r>
            <a:r>
              <a:rPr lang="en-US" dirty="0" err="1"/>
              <a:t>dispensa</a:t>
            </a:r>
            <a:r>
              <a:rPr lang="ro-RO" dirty="0"/>
              <a:t>;</a:t>
            </a:r>
          </a:p>
          <a:p>
            <a:r>
              <a:rPr lang="en-US" dirty="0"/>
              <a:t> </a:t>
            </a:r>
            <a:r>
              <a:rPr lang="en-US" dirty="0" err="1"/>
              <a:t>Importanța</a:t>
            </a:r>
            <a:r>
              <a:rPr lang="en-US" dirty="0"/>
              <a:t> pe care </a:t>
            </a:r>
            <a:r>
              <a:rPr lang="en-US" dirty="0" err="1"/>
              <a:t>societatea</a:t>
            </a:r>
            <a:r>
              <a:rPr lang="en-US" dirty="0"/>
              <a:t> o </a:t>
            </a:r>
            <a:r>
              <a:rPr lang="en-US" dirty="0" err="1"/>
              <a:t>acordă</a:t>
            </a:r>
            <a:r>
              <a:rPr lang="en-US" dirty="0"/>
              <a:t> </a:t>
            </a:r>
            <a:r>
              <a:rPr lang="en-US" dirty="0" err="1"/>
              <a:t>formării</a:t>
            </a:r>
            <a:r>
              <a:rPr lang="en-US" dirty="0"/>
              <a:t> </a:t>
            </a:r>
            <a:r>
              <a:rPr lang="en-US" dirty="0" err="1"/>
              <a:t>profesionale</a:t>
            </a:r>
            <a:r>
              <a:rPr lang="en-US" dirty="0"/>
              <a:t> </a:t>
            </a:r>
            <a:r>
              <a:rPr lang="en-US" dirty="0" err="1"/>
              <a:t>este</a:t>
            </a:r>
            <a:r>
              <a:rPr lang="en-US" dirty="0"/>
              <a:t> </a:t>
            </a:r>
            <a:r>
              <a:rPr lang="en-US" dirty="0" err="1"/>
              <a:t>relevată</a:t>
            </a:r>
            <a:r>
              <a:rPr lang="en-US" dirty="0"/>
              <a:t> </a:t>
            </a:r>
            <a:r>
              <a:rPr lang="en-US" dirty="0" err="1"/>
              <a:t>și</a:t>
            </a:r>
            <a:r>
              <a:rPr lang="en-US" dirty="0"/>
              <a:t> de </a:t>
            </a:r>
            <a:r>
              <a:rPr lang="en-US" dirty="0" err="1"/>
              <a:t>faptul</a:t>
            </a:r>
            <a:r>
              <a:rPr lang="en-US" dirty="0"/>
              <a:t> </a:t>
            </a:r>
            <a:r>
              <a:rPr lang="en-US" dirty="0" err="1"/>
              <a:t>că</a:t>
            </a:r>
            <a:r>
              <a:rPr lang="en-US" dirty="0"/>
              <a:t> </a:t>
            </a:r>
            <a:r>
              <a:rPr lang="en-US" dirty="0" err="1"/>
              <a:t>este</a:t>
            </a:r>
            <a:r>
              <a:rPr lang="en-US" dirty="0"/>
              <a:t> </a:t>
            </a:r>
            <a:r>
              <a:rPr lang="en-US" dirty="0" err="1"/>
              <a:t>reglementată</a:t>
            </a:r>
            <a:r>
              <a:rPr lang="en-US" dirty="0"/>
              <a:t> pe </a:t>
            </a:r>
            <a:r>
              <a:rPr lang="en-US" dirty="0" err="1"/>
              <a:t>spații</a:t>
            </a:r>
            <a:r>
              <a:rPr lang="en-US" dirty="0"/>
              <a:t> </a:t>
            </a:r>
            <a:r>
              <a:rPr lang="en-US" dirty="0" err="1"/>
              <a:t>largi</a:t>
            </a:r>
            <a:r>
              <a:rPr lang="en-US" dirty="0"/>
              <a:t> </a:t>
            </a:r>
            <a:r>
              <a:rPr lang="en-US" dirty="0" err="1"/>
              <a:t>prin</a:t>
            </a:r>
            <a:r>
              <a:rPr lang="en-US" dirty="0"/>
              <a:t> </a:t>
            </a:r>
            <a:r>
              <a:rPr lang="en-US" dirty="0" err="1"/>
              <a:t>Codul</a:t>
            </a:r>
            <a:r>
              <a:rPr lang="en-US" dirty="0"/>
              <a:t> </a:t>
            </a:r>
            <a:r>
              <a:rPr lang="en-US" dirty="0" err="1"/>
              <a:t>Muncii</a:t>
            </a:r>
            <a:r>
              <a:rPr lang="en-US" dirty="0"/>
              <a:t>, </a:t>
            </a:r>
            <a:r>
              <a:rPr lang="en-US" dirty="0" err="1"/>
              <a:t>dar</a:t>
            </a:r>
            <a:r>
              <a:rPr lang="en-US" dirty="0"/>
              <a:t> </a:t>
            </a:r>
            <a:r>
              <a:rPr lang="en-US" dirty="0" err="1"/>
              <a:t>și</a:t>
            </a:r>
            <a:r>
              <a:rPr lang="en-US" dirty="0"/>
              <a:t> </a:t>
            </a:r>
            <a:r>
              <a:rPr lang="en-US" dirty="0" err="1"/>
              <a:t>prin</a:t>
            </a:r>
            <a:r>
              <a:rPr lang="en-US" dirty="0"/>
              <a:t> </a:t>
            </a:r>
            <a:r>
              <a:rPr lang="en-US" dirty="0" err="1"/>
              <a:t>alte</a:t>
            </a:r>
            <a:r>
              <a:rPr lang="en-US" dirty="0"/>
              <a:t> </a:t>
            </a:r>
            <a:r>
              <a:rPr lang="en-US" dirty="0" err="1"/>
              <a:t>acte</a:t>
            </a:r>
            <a:r>
              <a:rPr lang="en-US" dirty="0"/>
              <a:t> normative </a:t>
            </a:r>
            <a:r>
              <a:rPr lang="en-US" dirty="0" err="1"/>
              <a:t>importante</a:t>
            </a:r>
            <a:r>
              <a:rPr lang="en-US" dirty="0"/>
              <a:t>.</a:t>
            </a:r>
          </a:p>
          <a:p>
            <a:endParaRPr lang="ro-RO" dirty="0"/>
          </a:p>
        </p:txBody>
      </p:sp>
    </p:spTree>
    <p:extLst>
      <p:ext uri="{BB962C8B-B14F-4D97-AF65-F5344CB8AC3E}">
        <p14:creationId xmlns:p14="http://schemas.microsoft.com/office/powerpoint/2010/main" val="264328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Obiective</a:t>
            </a:r>
          </a:p>
        </p:txBody>
      </p:sp>
      <p:sp>
        <p:nvSpPr>
          <p:cNvPr id="5" name="Content Placeholder 4"/>
          <p:cNvSpPr>
            <a:spLocks noGrp="1"/>
          </p:cNvSpPr>
          <p:nvPr>
            <p:ph idx="1"/>
          </p:nvPr>
        </p:nvSpPr>
        <p:spPr/>
        <p:txBody>
          <a:bodyPr>
            <a:normAutofit/>
          </a:bodyPr>
          <a:lstStyle/>
          <a:p>
            <a:r>
              <a:rPr lang="ro-RO" dirty="0"/>
              <a:t>Normativ, formarea profesională a adulților  are ca principale obiective:</a:t>
            </a:r>
            <a:endParaRPr lang="en-GB" dirty="0"/>
          </a:p>
          <a:p>
            <a:pPr lvl="1"/>
            <a:r>
              <a:rPr lang="ro-RO" dirty="0"/>
              <a:t>facilitarea integrării sociale a indivizilor în concordanță cu aspirațiile lor profesionale și cu necesitățile pieței muncii;</a:t>
            </a:r>
            <a:endParaRPr lang="en-GB" dirty="0"/>
          </a:p>
          <a:p>
            <a:pPr lvl="1"/>
            <a:r>
              <a:rPr lang="ro-RO" dirty="0"/>
              <a:t>pregătirea resurselor umane capabile să contribuie la creșterea competitivității forței de muncă;</a:t>
            </a:r>
            <a:endParaRPr lang="en-GB" dirty="0"/>
          </a:p>
          <a:p>
            <a:pPr lvl="1"/>
            <a:r>
              <a:rPr lang="ro-RO" dirty="0"/>
              <a:t>actualizarea cunoștințelor și perfecționarea pregătirii profesionale în ocupația de bază, precum și în ocupații înrudite;</a:t>
            </a:r>
            <a:endParaRPr lang="en-GB" dirty="0"/>
          </a:p>
          <a:p>
            <a:pPr lvl="1"/>
            <a:r>
              <a:rPr lang="ro-RO" dirty="0"/>
              <a:t>schimbarea calificării, determinată de restructurarea economică, de mobilitatea socială sau de modificări ale capacității de muncă;</a:t>
            </a:r>
            <a:endParaRPr lang="en-GB" dirty="0"/>
          </a:p>
          <a:p>
            <a:pPr lvl="1"/>
            <a:r>
              <a:rPr lang="ro-RO" dirty="0"/>
              <a:t>însușirea unor cunoștințe avansate, metode și procedee moderne necesare pentru îndeplinirea sarcinilor de serviciu.</a:t>
            </a:r>
            <a:endParaRPr lang="en-GB" dirty="0"/>
          </a:p>
          <a:p>
            <a:endParaRPr lang="ro-RO" dirty="0"/>
          </a:p>
        </p:txBody>
      </p:sp>
    </p:spTree>
    <p:extLst>
      <p:ext uri="{BB962C8B-B14F-4D97-AF65-F5344CB8AC3E}">
        <p14:creationId xmlns:p14="http://schemas.microsoft.com/office/powerpoint/2010/main" val="384276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effectLst/>
              </a:rPr>
              <a:t>Anticiparea competențelor</a:t>
            </a:r>
            <a:br>
              <a:rPr lang="ro-RO" dirty="0">
                <a:effectLst/>
              </a:rPr>
            </a:br>
            <a:r>
              <a:rPr lang="ro-RO" dirty="0">
                <a:effectLst/>
              </a:rPr>
              <a:t>Niveluri de planificare</a:t>
            </a:r>
            <a:endParaRPr lang="ro-RO" dirty="0"/>
          </a:p>
        </p:txBody>
      </p:sp>
      <p:sp>
        <p:nvSpPr>
          <p:cNvPr id="6" name="Oval 5"/>
          <p:cNvSpPr/>
          <p:nvPr/>
        </p:nvSpPr>
        <p:spPr>
          <a:xfrm>
            <a:off x="3610947" y="1575019"/>
            <a:ext cx="720000" cy="7200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900" dirty="0" err="1">
                <a:solidFill>
                  <a:schemeClr val="tx1"/>
                </a:solidFill>
                <a:latin typeface="Bahnschrift Condensed" panose="020B0502040204020203" pitchFamily="34" charset="0"/>
              </a:rPr>
              <a:t>Nivel</a:t>
            </a:r>
            <a:r>
              <a:rPr lang="en-US" sz="900" dirty="0">
                <a:solidFill>
                  <a:schemeClr val="tx1"/>
                </a:solidFill>
                <a:latin typeface="Bahnschrift Condensed" panose="020B0502040204020203" pitchFamily="34" charset="0"/>
              </a:rPr>
              <a:t> national</a:t>
            </a:r>
            <a:endParaRPr lang="ro-RO" sz="900" dirty="0">
              <a:solidFill>
                <a:schemeClr val="tx1"/>
              </a:solidFill>
              <a:latin typeface="Bahnschrift Condensed" panose="020B0502040204020203" pitchFamily="34" charset="0"/>
            </a:endParaRPr>
          </a:p>
        </p:txBody>
      </p:sp>
      <p:sp>
        <p:nvSpPr>
          <p:cNvPr id="7" name="Rounded Rectangle 6"/>
          <p:cNvSpPr/>
          <p:nvPr/>
        </p:nvSpPr>
        <p:spPr>
          <a:xfrm>
            <a:off x="4744948" y="1575019"/>
            <a:ext cx="1800000" cy="720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a:solidFill>
                  <a:schemeClr val="tx1"/>
                </a:solidFill>
                <a:latin typeface="Bahnschrift Condensed" panose="020B0502040204020203" pitchFamily="34" charset="0"/>
              </a:rPr>
              <a:t>Plan national de </a:t>
            </a:r>
            <a:r>
              <a:rPr lang="en-US" sz="1400" dirty="0" err="1">
                <a:solidFill>
                  <a:schemeClr val="tx1"/>
                </a:solidFill>
                <a:latin typeface="Bahnschrift Condensed" panose="020B0502040204020203" pitchFamily="34" charset="0"/>
              </a:rPr>
              <a:t>dezvoltare</a:t>
            </a:r>
            <a:endParaRPr lang="ro-RO" sz="1400" dirty="0">
              <a:solidFill>
                <a:schemeClr val="tx1"/>
              </a:solidFill>
              <a:latin typeface="Bahnschrift Condensed" panose="020B0502040204020203" pitchFamily="34" charset="0"/>
            </a:endParaRPr>
          </a:p>
        </p:txBody>
      </p:sp>
      <p:sp>
        <p:nvSpPr>
          <p:cNvPr id="8" name="Rounded Rectangle 7"/>
          <p:cNvSpPr/>
          <p:nvPr/>
        </p:nvSpPr>
        <p:spPr>
          <a:xfrm>
            <a:off x="6959783" y="1575019"/>
            <a:ext cx="1800000" cy="720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400" dirty="0">
                <a:solidFill>
                  <a:schemeClr val="tx1"/>
                </a:solidFill>
                <a:latin typeface="Bahnschrift Condensed" panose="020B0502040204020203" pitchFamily="34" charset="0"/>
              </a:rPr>
              <a:t>Program operational  </a:t>
            </a:r>
            <a:r>
              <a:rPr lang="en-US" sz="1400" dirty="0" err="1">
                <a:solidFill>
                  <a:schemeClr val="tx1"/>
                </a:solidFill>
                <a:latin typeface="Bahnschrift Condensed" panose="020B0502040204020203" pitchFamily="34" charset="0"/>
              </a:rPr>
              <a:t>dezvoltare</a:t>
            </a:r>
            <a:r>
              <a:rPr lang="en-US" sz="1400" dirty="0">
                <a:solidFill>
                  <a:schemeClr val="tx1"/>
                </a:solidFill>
                <a:latin typeface="Bahnschrift Condensed" panose="020B0502040204020203" pitchFamily="34" charset="0"/>
              </a:rPr>
              <a:t> RU</a:t>
            </a:r>
            <a:endParaRPr lang="ro-RO" sz="1400" dirty="0">
              <a:solidFill>
                <a:schemeClr val="tx1"/>
              </a:solidFill>
              <a:latin typeface="Bahnschrift Condensed" panose="020B0502040204020203" pitchFamily="34" charset="0"/>
            </a:endParaRPr>
          </a:p>
        </p:txBody>
      </p:sp>
      <p:sp>
        <p:nvSpPr>
          <p:cNvPr id="9" name="Oval 8"/>
          <p:cNvSpPr/>
          <p:nvPr/>
        </p:nvSpPr>
        <p:spPr>
          <a:xfrm>
            <a:off x="3610947" y="2785970"/>
            <a:ext cx="720000" cy="7200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900" dirty="0" err="1">
                <a:solidFill>
                  <a:schemeClr val="tx1"/>
                </a:solidFill>
                <a:latin typeface="Bahnschrift Condensed" panose="020B0502040204020203" pitchFamily="34" charset="0"/>
              </a:rPr>
              <a:t>Nivel</a:t>
            </a:r>
            <a:r>
              <a:rPr lang="en-US" sz="900" dirty="0">
                <a:solidFill>
                  <a:schemeClr val="tx1"/>
                </a:solidFill>
                <a:latin typeface="Bahnschrift Condensed" panose="020B0502040204020203" pitchFamily="34" charset="0"/>
              </a:rPr>
              <a:t> regional</a:t>
            </a:r>
            <a:endParaRPr lang="ro-RO" sz="900" dirty="0">
              <a:solidFill>
                <a:schemeClr val="tx1"/>
              </a:solidFill>
              <a:latin typeface="Bahnschrift Condensed" panose="020B0502040204020203" pitchFamily="34" charset="0"/>
            </a:endParaRPr>
          </a:p>
        </p:txBody>
      </p:sp>
      <p:sp>
        <p:nvSpPr>
          <p:cNvPr id="10" name="Rounded Rectangle 9"/>
          <p:cNvSpPr/>
          <p:nvPr/>
        </p:nvSpPr>
        <p:spPr>
          <a:xfrm>
            <a:off x="4744948" y="2785970"/>
            <a:ext cx="1800000" cy="720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a:solidFill>
                  <a:schemeClr val="tx1"/>
                </a:solidFill>
                <a:latin typeface="Bahnschrift Condensed" panose="020B0502040204020203" pitchFamily="34" charset="0"/>
              </a:rPr>
              <a:t>Plan regional de </a:t>
            </a:r>
            <a:r>
              <a:rPr lang="en-US" sz="1400" dirty="0" err="1">
                <a:solidFill>
                  <a:schemeClr val="tx1"/>
                </a:solidFill>
                <a:latin typeface="Bahnschrift Condensed" panose="020B0502040204020203" pitchFamily="34" charset="0"/>
              </a:rPr>
              <a:t>dezvoltare</a:t>
            </a:r>
            <a:endParaRPr lang="ro-RO" sz="1400" dirty="0">
              <a:solidFill>
                <a:schemeClr val="tx1"/>
              </a:solidFill>
              <a:latin typeface="Bahnschrift Condensed" panose="020B0502040204020203" pitchFamily="34" charset="0"/>
            </a:endParaRPr>
          </a:p>
        </p:txBody>
      </p:sp>
      <p:sp>
        <p:nvSpPr>
          <p:cNvPr id="11" name="Rounded Rectangle 10"/>
          <p:cNvSpPr/>
          <p:nvPr/>
        </p:nvSpPr>
        <p:spPr>
          <a:xfrm>
            <a:off x="6959783" y="2785970"/>
            <a:ext cx="1800000" cy="720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400" dirty="0">
                <a:solidFill>
                  <a:schemeClr val="tx1"/>
                </a:solidFill>
                <a:latin typeface="Bahnschrift Condensed" panose="020B0502040204020203" pitchFamily="34" charset="0"/>
              </a:rPr>
              <a:t>Plan regional de </a:t>
            </a:r>
            <a:r>
              <a:rPr lang="en-US" sz="1400" dirty="0" err="1">
                <a:solidFill>
                  <a:schemeClr val="tx1"/>
                </a:solidFill>
                <a:latin typeface="Bahnschrift Condensed" panose="020B0502040204020203" pitchFamily="34" charset="0"/>
              </a:rPr>
              <a:t>actiune</a:t>
            </a:r>
            <a:r>
              <a:rPr lang="en-US" sz="1400" dirty="0">
                <a:solidFill>
                  <a:schemeClr val="tx1"/>
                </a:solidFill>
                <a:latin typeface="Bahnschrift Condensed" panose="020B0502040204020203" pitchFamily="34" charset="0"/>
              </a:rPr>
              <a:t> </a:t>
            </a:r>
            <a:r>
              <a:rPr lang="en-US" sz="1400" dirty="0" err="1">
                <a:solidFill>
                  <a:schemeClr val="tx1"/>
                </a:solidFill>
                <a:latin typeface="Bahnschrift Condensed" panose="020B0502040204020203" pitchFamily="34" charset="0"/>
              </a:rPr>
              <a:t>pentru</a:t>
            </a:r>
            <a:r>
              <a:rPr lang="en-US" sz="1400" dirty="0">
                <a:solidFill>
                  <a:schemeClr val="tx1"/>
                </a:solidFill>
                <a:latin typeface="Bahnschrift Condensed" panose="020B0502040204020203" pitchFamily="34" charset="0"/>
              </a:rPr>
              <a:t> </a:t>
            </a:r>
            <a:r>
              <a:rPr lang="en-US" sz="1400" dirty="0" err="1">
                <a:solidFill>
                  <a:schemeClr val="tx1"/>
                </a:solidFill>
                <a:latin typeface="Bahnschrift Condensed" panose="020B0502040204020203" pitchFamily="34" charset="0"/>
              </a:rPr>
              <a:t>ocupare</a:t>
            </a:r>
            <a:r>
              <a:rPr lang="en-US" sz="1400" dirty="0">
                <a:solidFill>
                  <a:schemeClr val="tx1"/>
                </a:solidFill>
                <a:latin typeface="Bahnschrift Condensed" panose="020B0502040204020203" pitchFamily="34" charset="0"/>
              </a:rPr>
              <a:t> FP</a:t>
            </a:r>
            <a:endParaRPr lang="ro-RO" sz="1400" dirty="0">
              <a:solidFill>
                <a:schemeClr val="tx1"/>
              </a:solidFill>
              <a:latin typeface="Bahnschrift Condensed" panose="020B0502040204020203" pitchFamily="34" charset="0"/>
            </a:endParaRPr>
          </a:p>
        </p:txBody>
      </p:sp>
      <p:sp>
        <p:nvSpPr>
          <p:cNvPr id="12" name="Oval 11"/>
          <p:cNvSpPr/>
          <p:nvPr/>
        </p:nvSpPr>
        <p:spPr>
          <a:xfrm>
            <a:off x="3610947" y="4081812"/>
            <a:ext cx="720000" cy="7200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900" dirty="0" err="1">
                <a:solidFill>
                  <a:schemeClr val="tx1"/>
                </a:solidFill>
                <a:latin typeface="Bahnschrift Condensed" panose="020B0502040204020203" pitchFamily="34" charset="0"/>
              </a:rPr>
              <a:t>Nivel</a:t>
            </a:r>
            <a:r>
              <a:rPr lang="en-US" sz="900" dirty="0">
                <a:solidFill>
                  <a:schemeClr val="tx1"/>
                </a:solidFill>
                <a:latin typeface="Bahnschrift Condensed" panose="020B0502040204020203" pitchFamily="34" charset="0"/>
              </a:rPr>
              <a:t> de </a:t>
            </a:r>
            <a:r>
              <a:rPr lang="en-US" sz="900" dirty="0" err="1">
                <a:solidFill>
                  <a:schemeClr val="tx1"/>
                </a:solidFill>
                <a:latin typeface="Bahnschrift Condensed" panose="020B0502040204020203" pitchFamily="34" charset="0"/>
              </a:rPr>
              <a:t>tara</a:t>
            </a:r>
            <a:endParaRPr lang="ro-RO" sz="900" dirty="0">
              <a:solidFill>
                <a:schemeClr val="tx1"/>
              </a:solidFill>
              <a:latin typeface="Bahnschrift Condensed" panose="020B0502040204020203" pitchFamily="34" charset="0"/>
            </a:endParaRPr>
          </a:p>
        </p:txBody>
      </p:sp>
      <p:sp>
        <p:nvSpPr>
          <p:cNvPr id="13" name="Rounded Rectangle 12"/>
          <p:cNvSpPr/>
          <p:nvPr/>
        </p:nvSpPr>
        <p:spPr>
          <a:xfrm>
            <a:off x="4744948" y="4081812"/>
            <a:ext cx="1800000" cy="720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a:solidFill>
                  <a:schemeClr val="tx1"/>
                </a:solidFill>
                <a:latin typeface="Bahnschrift Condensed" panose="020B0502040204020203" pitchFamily="34" charset="0"/>
              </a:rPr>
              <a:t>Plan national de </a:t>
            </a:r>
            <a:r>
              <a:rPr lang="en-US" sz="1400" dirty="0" err="1">
                <a:solidFill>
                  <a:schemeClr val="tx1"/>
                </a:solidFill>
                <a:latin typeface="Bahnschrift Condensed" panose="020B0502040204020203" pitchFamily="34" charset="0"/>
              </a:rPr>
              <a:t>dezvoltare</a:t>
            </a:r>
            <a:endParaRPr lang="ro-RO" sz="1400" dirty="0">
              <a:solidFill>
                <a:schemeClr val="tx1"/>
              </a:solidFill>
              <a:latin typeface="Bahnschrift Condensed" panose="020B0502040204020203" pitchFamily="34" charset="0"/>
            </a:endParaRPr>
          </a:p>
        </p:txBody>
      </p:sp>
      <p:sp>
        <p:nvSpPr>
          <p:cNvPr id="14" name="Rounded Rectangle 13"/>
          <p:cNvSpPr/>
          <p:nvPr/>
        </p:nvSpPr>
        <p:spPr>
          <a:xfrm>
            <a:off x="6959783" y="4081812"/>
            <a:ext cx="1800000" cy="7200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400" dirty="0" err="1">
                <a:solidFill>
                  <a:schemeClr val="tx1"/>
                </a:solidFill>
                <a:latin typeface="Bahnschrift Condensed" panose="020B0502040204020203" pitchFamily="34" charset="0"/>
              </a:rPr>
              <a:t>Informatii</a:t>
            </a:r>
            <a:r>
              <a:rPr lang="en-US" sz="1400" dirty="0">
                <a:solidFill>
                  <a:schemeClr val="tx1"/>
                </a:solidFill>
                <a:latin typeface="Bahnschrift Condensed" panose="020B0502040204020203" pitchFamily="34" charset="0"/>
              </a:rPr>
              <a:t> </a:t>
            </a:r>
            <a:r>
              <a:rPr lang="en-US" sz="1400" dirty="0" err="1">
                <a:solidFill>
                  <a:schemeClr val="tx1"/>
                </a:solidFill>
                <a:latin typeface="Bahnschrift Condensed" panose="020B0502040204020203" pitchFamily="34" charset="0"/>
              </a:rPr>
              <a:t>piata</a:t>
            </a:r>
            <a:r>
              <a:rPr lang="en-US" sz="1400" dirty="0">
                <a:solidFill>
                  <a:schemeClr val="tx1"/>
                </a:solidFill>
                <a:latin typeface="Bahnschrift Condensed" panose="020B0502040204020203" pitchFamily="34" charset="0"/>
              </a:rPr>
              <a:t> </a:t>
            </a:r>
            <a:r>
              <a:rPr lang="en-US" sz="1400" dirty="0" err="1">
                <a:solidFill>
                  <a:schemeClr val="tx1"/>
                </a:solidFill>
                <a:latin typeface="Bahnschrift Condensed" panose="020B0502040204020203" pitchFamily="34" charset="0"/>
              </a:rPr>
              <a:t>muncii</a:t>
            </a:r>
            <a:endParaRPr lang="en-US" sz="1400" dirty="0">
              <a:solidFill>
                <a:schemeClr val="tx1"/>
              </a:solidFill>
              <a:latin typeface="Bahnschrift Condensed" panose="020B0502040204020203" pitchFamily="34" charset="0"/>
            </a:endParaRPr>
          </a:p>
          <a:p>
            <a:pPr algn="ctr"/>
            <a:r>
              <a:rPr lang="en-US" sz="1400" dirty="0" err="1">
                <a:solidFill>
                  <a:schemeClr val="tx1"/>
                </a:solidFill>
                <a:latin typeface="Bahnschrift Condensed" panose="020B0502040204020203" pitchFamily="34" charset="0"/>
              </a:rPr>
              <a:t>Studii</a:t>
            </a:r>
            <a:r>
              <a:rPr lang="en-US" sz="1400" dirty="0">
                <a:solidFill>
                  <a:schemeClr val="tx1"/>
                </a:solidFill>
                <a:latin typeface="Bahnschrift Condensed" panose="020B0502040204020203" pitchFamily="34" charset="0"/>
              </a:rPr>
              <a:t>/</a:t>
            </a:r>
            <a:r>
              <a:rPr lang="en-US" sz="1400" dirty="0" err="1">
                <a:solidFill>
                  <a:schemeClr val="tx1"/>
                </a:solidFill>
                <a:latin typeface="Bahnschrift Condensed" panose="020B0502040204020203" pitchFamily="34" charset="0"/>
              </a:rPr>
              <a:t>Statistici</a:t>
            </a:r>
            <a:endParaRPr lang="ro-RO" sz="1400" dirty="0">
              <a:solidFill>
                <a:schemeClr val="tx1"/>
              </a:solidFill>
              <a:latin typeface="Bahnschrift Condensed" panose="020B0502040204020203" pitchFamily="34" charset="0"/>
            </a:endParaRPr>
          </a:p>
        </p:txBody>
      </p:sp>
      <p:sp>
        <p:nvSpPr>
          <p:cNvPr id="15" name="Rounded Rectangle 14"/>
          <p:cNvSpPr/>
          <p:nvPr/>
        </p:nvSpPr>
        <p:spPr>
          <a:xfrm>
            <a:off x="4744948" y="5377654"/>
            <a:ext cx="1800000" cy="720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a:solidFill>
                  <a:schemeClr val="tx1"/>
                </a:solidFill>
                <a:latin typeface="Bahnschrift Condensed" panose="020B0502040204020203" pitchFamily="34" charset="0"/>
              </a:rPr>
              <a:t>Plan de </a:t>
            </a:r>
            <a:r>
              <a:rPr lang="en-US" sz="1400" dirty="0" err="1">
                <a:solidFill>
                  <a:schemeClr val="tx1"/>
                </a:solidFill>
                <a:latin typeface="Bahnschrift Condensed" panose="020B0502040204020203" pitchFamily="34" charset="0"/>
              </a:rPr>
              <a:t>actiune</a:t>
            </a:r>
            <a:r>
              <a:rPr lang="en-US" sz="1400" dirty="0">
                <a:solidFill>
                  <a:schemeClr val="tx1"/>
                </a:solidFill>
                <a:latin typeface="Bahnschrift Condensed" panose="020B0502040204020203" pitchFamily="34" charset="0"/>
              </a:rPr>
              <a:t> al </a:t>
            </a:r>
            <a:r>
              <a:rPr lang="en-US" sz="1400" dirty="0" err="1">
                <a:solidFill>
                  <a:schemeClr val="tx1"/>
                </a:solidFill>
                <a:latin typeface="Bahnschrift Condensed" panose="020B0502040204020203" pitchFamily="34" charset="0"/>
              </a:rPr>
              <a:t>scolii</a:t>
            </a:r>
            <a:endParaRPr lang="ro-RO" sz="1400" dirty="0">
              <a:solidFill>
                <a:schemeClr val="tx1"/>
              </a:solidFill>
              <a:latin typeface="Bahnschrift Condensed" panose="020B0502040204020203" pitchFamily="34" charset="0"/>
            </a:endParaRPr>
          </a:p>
        </p:txBody>
      </p:sp>
      <p:sp>
        <p:nvSpPr>
          <p:cNvPr id="16" name="Oval 15"/>
          <p:cNvSpPr/>
          <p:nvPr/>
        </p:nvSpPr>
        <p:spPr>
          <a:xfrm>
            <a:off x="3610947" y="5377654"/>
            <a:ext cx="720000" cy="7200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900" dirty="0" err="1">
                <a:solidFill>
                  <a:schemeClr val="tx1"/>
                </a:solidFill>
                <a:latin typeface="Bahnschrift Condensed" panose="020B0502040204020203" pitchFamily="34" charset="0"/>
              </a:rPr>
              <a:t>Nivel</a:t>
            </a:r>
            <a:r>
              <a:rPr lang="en-US" sz="900" dirty="0">
                <a:solidFill>
                  <a:schemeClr val="tx1"/>
                </a:solidFill>
                <a:latin typeface="Bahnschrift Condensed" panose="020B0502040204020203" pitchFamily="34" charset="0"/>
              </a:rPr>
              <a:t>  local</a:t>
            </a:r>
            <a:endParaRPr lang="ro-RO" sz="900" dirty="0">
              <a:solidFill>
                <a:schemeClr val="tx1"/>
              </a:solidFill>
              <a:latin typeface="Bahnschrift Condensed" panose="020B0502040204020203" pitchFamily="34" charset="0"/>
            </a:endParaRPr>
          </a:p>
        </p:txBody>
      </p:sp>
      <p:cxnSp>
        <p:nvCxnSpPr>
          <p:cNvPr id="17" name="Straight Arrow Connector 16"/>
          <p:cNvCxnSpPr>
            <a:stCxn id="10" idx="2"/>
            <a:endCxn id="13" idx="0"/>
          </p:cNvCxnSpPr>
          <p:nvPr/>
        </p:nvCxnSpPr>
        <p:spPr>
          <a:xfrm>
            <a:off x="5644948" y="3505970"/>
            <a:ext cx="0" cy="575842"/>
          </a:xfrm>
          <a:prstGeom prst="straightConnector1">
            <a:avLst/>
          </a:prstGeom>
          <a:noFill/>
          <a:ln>
            <a:headEnd type="triangle"/>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a:stCxn id="6" idx="6"/>
            <a:endCxn id="7" idx="1"/>
          </p:cNvCxnSpPr>
          <p:nvPr/>
        </p:nvCxnSpPr>
        <p:spPr>
          <a:xfrm>
            <a:off x="4330947" y="1935019"/>
            <a:ext cx="414001" cy="0"/>
          </a:xfrm>
          <a:prstGeom prst="straightConnector1">
            <a:avLst/>
          </a:prstGeom>
          <a:noFill/>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p:cNvCxnSpPr>
            <a:stCxn id="11" idx="1"/>
            <a:endCxn id="10" idx="3"/>
          </p:cNvCxnSpPr>
          <p:nvPr/>
        </p:nvCxnSpPr>
        <p:spPr>
          <a:xfrm flipH="1">
            <a:off x="6544948" y="3145970"/>
            <a:ext cx="414835" cy="0"/>
          </a:xfrm>
          <a:prstGeom prst="straightConnector1">
            <a:avLst/>
          </a:prstGeom>
          <a:noFill/>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a:stCxn id="12" idx="6"/>
            <a:endCxn id="13" idx="1"/>
          </p:cNvCxnSpPr>
          <p:nvPr/>
        </p:nvCxnSpPr>
        <p:spPr>
          <a:xfrm>
            <a:off x="4330947" y="4441812"/>
            <a:ext cx="414001" cy="0"/>
          </a:xfrm>
          <a:prstGeom prst="straightConnector1">
            <a:avLst/>
          </a:prstGeom>
          <a:noFill/>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a:stCxn id="9" idx="6"/>
            <a:endCxn id="10" idx="1"/>
          </p:cNvCxnSpPr>
          <p:nvPr/>
        </p:nvCxnSpPr>
        <p:spPr>
          <a:xfrm>
            <a:off x="4330947" y="3145970"/>
            <a:ext cx="414001" cy="0"/>
          </a:xfrm>
          <a:prstGeom prst="straightConnector1">
            <a:avLst/>
          </a:prstGeom>
          <a:noFill/>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a:stCxn id="7" idx="2"/>
            <a:endCxn id="10" idx="0"/>
          </p:cNvCxnSpPr>
          <p:nvPr/>
        </p:nvCxnSpPr>
        <p:spPr>
          <a:xfrm>
            <a:off x="5644948" y="2295019"/>
            <a:ext cx="0" cy="490951"/>
          </a:xfrm>
          <a:prstGeom prst="straightConnector1">
            <a:avLst/>
          </a:prstGeom>
          <a:noFill/>
          <a:ln>
            <a:tailEnd type="triangle"/>
          </a:ln>
        </p:spPr>
        <p:style>
          <a:lnRef idx="3">
            <a:schemeClr val="dk1"/>
          </a:lnRef>
          <a:fillRef idx="0">
            <a:schemeClr val="dk1"/>
          </a:fillRef>
          <a:effectRef idx="2">
            <a:schemeClr val="dk1"/>
          </a:effectRef>
          <a:fontRef idx="minor">
            <a:schemeClr val="tx1"/>
          </a:fontRef>
        </p:style>
      </p:cxnSp>
      <p:cxnSp>
        <p:nvCxnSpPr>
          <p:cNvPr id="23" name="Elbow Connector 22"/>
          <p:cNvCxnSpPr>
            <a:stCxn id="8" idx="1"/>
          </p:cNvCxnSpPr>
          <p:nvPr/>
        </p:nvCxnSpPr>
        <p:spPr>
          <a:xfrm rot="10800000" flipV="1">
            <a:off x="6752365" y="1935018"/>
            <a:ext cx="207418" cy="1210951"/>
          </a:xfrm>
          <a:prstGeom prst="bentConnector2">
            <a:avLst/>
          </a:prstGeom>
          <a:noFill/>
          <a:ln>
            <a:tailEnd type="triangle"/>
          </a:ln>
        </p:spPr>
        <p:style>
          <a:lnRef idx="3">
            <a:schemeClr val="dk1"/>
          </a:lnRef>
          <a:fillRef idx="0">
            <a:schemeClr val="dk1"/>
          </a:fillRef>
          <a:effectRef idx="2">
            <a:schemeClr val="dk1"/>
          </a:effectRef>
          <a:fontRef idx="minor">
            <a:schemeClr val="tx1"/>
          </a:fontRef>
        </p:style>
      </p:cxnSp>
      <p:cxnSp>
        <p:nvCxnSpPr>
          <p:cNvPr id="24" name="Elbow Connector 23"/>
          <p:cNvCxnSpPr>
            <a:stCxn id="14" idx="1"/>
          </p:cNvCxnSpPr>
          <p:nvPr/>
        </p:nvCxnSpPr>
        <p:spPr>
          <a:xfrm rot="10800000">
            <a:off x="6752365" y="3145970"/>
            <a:ext cx="207418" cy="1295843"/>
          </a:xfrm>
          <a:prstGeom prst="bentConnector2">
            <a:avLst/>
          </a:prstGeom>
          <a:noFill/>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p:cNvCxnSpPr>
            <a:stCxn id="14" idx="1"/>
            <a:endCxn id="13" idx="3"/>
          </p:cNvCxnSpPr>
          <p:nvPr/>
        </p:nvCxnSpPr>
        <p:spPr>
          <a:xfrm flipH="1">
            <a:off x="6544948" y="4441812"/>
            <a:ext cx="414835" cy="0"/>
          </a:xfrm>
          <a:prstGeom prst="straightConnector1">
            <a:avLst/>
          </a:prstGeom>
          <a:noFill/>
          <a:ln>
            <a:tailEnd type="triangle"/>
          </a:ln>
        </p:spPr>
        <p:style>
          <a:lnRef idx="3">
            <a:schemeClr val="dk1"/>
          </a:lnRef>
          <a:fillRef idx="0">
            <a:schemeClr val="dk1"/>
          </a:fillRef>
          <a:effectRef idx="2">
            <a:schemeClr val="dk1"/>
          </a:effectRef>
          <a:fontRef idx="minor">
            <a:schemeClr val="tx1"/>
          </a:fontRef>
        </p:style>
      </p:cxnSp>
      <p:cxnSp>
        <p:nvCxnSpPr>
          <p:cNvPr id="26" name="Straight Arrow Connector 25"/>
          <p:cNvCxnSpPr>
            <a:stCxn id="13" idx="2"/>
            <a:endCxn id="15" idx="0"/>
          </p:cNvCxnSpPr>
          <p:nvPr/>
        </p:nvCxnSpPr>
        <p:spPr>
          <a:xfrm>
            <a:off x="5644948" y="4801812"/>
            <a:ext cx="0" cy="575842"/>
          </a:xfrm>
          <a:prstGeom prst="straightConnector1">
            <a:avLst/>
          </a:prstGeom>
          <a:noFill/>
          <a:ln>
            <a:headEnd type="triangle"/>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11839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Sistemul de formare profesională din România</a:t>
            </a:r>
          </a:p>
        </p:txBody>
      </p:sp>
      <p:sp>
        <p:nvSpPr>
          <p:cNvPr id="5" name="Content Placeholder 4"/>
          <p:cNvSpPr>
            <a:spLocks noGrp="1"/>
          </p:cNvSpPr>
          <p:nvPr>
            <p:ph type="body" idx="1"/>
          </p:nvPr>
        </p:nvSpPr>
        <p:spPr/>
        <p:txBody>
          <a:bodyPr anchor="ctr"/>
          <a:lstStyle/>
          <a:p>
            <a:pPr algn="ctr" defTabSz="896938">
              <a:tabLst>
                <a:tab pos="176213" algn="l"/>
              </a:tabLst>
            </a:pPr>
            <a:r>
              <a:rPr lang="ro-RO" sz="9600" dirty="0"/>
              <a:t>II</a:t>
            </a:r>
          </a:p>
        </p:txBody>
      </p:sp>
    </p:spTree>
    <p:extLst>
      <p:ext uri="{BB962C8B-B14F-4D97-AF65-F5344CB8AC3E}">
        <p14:creationId xmlns:p14="http://schemas.microsoft.com/office/powerpoint/2010/main" val="66360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a:t>Contextul național – România</a:t>
            </a:r>
          </a:p>
        </p:txBody>
      </p:sp>
      <p:sp>
        <p:nvSpPr>
          <p:cNvPr id="5" name="Content Placeholder 4"/>
          <p:cNvSpPr>
            <a:spLocks noGrp="1"/>
          </p:cNvSpPr>
          <p:nvPr>
            <p:ph idx="1"/>
          </p:nvPr>
        </p:nvSpPr>
        <p:spPr>
          <a:xfrm>
            <a:off x="218114" y="1174458"/>
            <a:ext cx="6261344" cy="5265357"/>
          </a:xfrm>
        </p:spPr>
        <p:txBody>
          <a:bodyPr>
            <a:normAutofit fontScale="92500" lnSpcReduction="20000"/>
          </a:bodyPr>
          <a:lstStyle/>
          <a:p>
            <a:r>
              <a:rPr lang="ro-RO" i="1" dirty="0"/>
              <a:t>Situația formării profesionale a adulților:</a:t>
            </a:r>
            <a:endParaRPr lang="en-GB" i="1" dirty="0"/>
          </a:p>
          <a:p>
            <a:pPr lvl="1"/>
            <a:r>
              <a:rPr lang="ro-RO" dirty="0"/>
              <a:t>Deși a existat permanent în ultimii ani posibilitatea finanțării prin FSE a unor proiecte specifice, programele FPC rămân la cote mici (atât sub aspect cantitativ, cât și calitativ). </a:t>
            </a:r>
            <a:endParaRPr lang="en-GB" dirty="0"/>
          </a:p>
          <a:p>
            <a:pPr lvl="1"/>
            <a:r>
              <a:rPr lang="ro-RO" dirty="0"/>
              <a:t>Rata participării adulților la programele de formare a crescut în 2019 față de  anul precedent cu 0,4 puncte procentuale, ajungând la 1,3%. Dar, de fapt, continuă să  fie foarte mică (România fiind pe ultimul loc în UE)- de 10 ori mai mică decât media UE28 (11,3%)</a:t>
            </a:r>
            <a:r>
              <a:rPr lang="en-GB" dirty="0"/>
              <a:t>;</a:t>
            </a:r>
          </a:p>
          <a:p>
            <a:pPr lvl="1"/>
            <a:r>
              <a:rPr lang="ro-RO" dirty="0">
                <a:solidFill>
                  <a:srgbClr val="0070C0"/>
                </a:solidFill>
              </a:rPr>
              <a:t>Posibilă explicație</a:t>
            </a:r>
            <a:r>
              <a:rPr lang="en-GB" dirty="0">
                <a:solidFill>
                  <a:srgbClr val="0070C0"/>
                </a:solidFill>
              </a:rPr>
              <a:t>:</a:t>
            </a:r>
          </a:p>
          <a:p>
            <a:pPr lvl="2"/>
            <a:r>
              <a:rPr lang="ro-RO" dirty="0">
                <a:solidFill>
                  <a:srgbClr val="0070C0"/>
                </a:solidFill>
              </a:rPr>
              <a:t>oamenii şi organizațiile percep formarea profesională drept un cost, nu o investiție în propria dezvoltare. </a:t>
            </a:r>
            <a:endParaRPr lang="en-GB" dirty="0">
              <a:solidFill>
                <a:srgbClr val="0070C0"/>
              </a:solidFill>
            </a:endParaRPr>
          </a:p>
          <a:p>
            <a:pPr lvl="2"/>
            <a:r>
              <a:rPr lang="ro-RO" dirty="0">
                <a:solidFill>
                  <a:srgbClr val="0070C0"/>
                </a:solidFill>
              </a:rPr>
              <a:t>Crizele din ultimul deceniu (economică, sanitară</a:t>
            </a:r>
            <a:r>
              <a:rPr lang="en-GB" dirty="0">
                <a:solidFill>
                  <a:srgbClr val="0070C0"/>
                </a:solidFill>
              </a:rPr>
              <a:t> etc.</a:t>
            </a:r>
            <a:r>
              <a:rPr lang="ro-RO" dirty="0">
                <a:solidFill>
                  <a:srgbClr val="0070C0"/>
                </a:solidFill>
              </a:rPr>
              <a:t>) au fost un alt factor de influență negativă</a:t>
            </a:r>
          </a:p>
          <a:p>
            <a:endParaRPr lang="en-GB" dirty="0"/>
          </a:p>
          <a:p>
            <a:endParaRPr lang="ro-RO"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9458" y="1617672"/>
            <a:ext cx="5712542" cy="3917889"/>
          </a:xfrm>
          <a:prstGeom prst="rect">
            <a:avLst/>
          </a:prstGeom>
          <a:noFill/>
        </p:spPr>
      </p:pic>
      <p:sp>
        <p:nvSpPr>
          <p:cNvPr id="6" name="TextBox 5">
            <a:extLst>
              <a:ext uri="{FF2B5EF4-FFF2-40B4-BE49-F238E27FC236}">
                <a16:creationId xmlns:a16="http://schemas.microsoft.com/office/drawing/2014/main" id="{2330C88B-0412-971C-85FE-EEA7EF2D9A25}"/>
              </a:ext>
            </a:extLst>
          </p:cNvPr>
          <p:cNvSpPr txBox="1"/>
          <p:nvPr/>
        </p:nvSpPr>
        <p:spPr>
          <a:xfrm>
            <a:off x="6096000" y="5865752"/>
            <a:ext cx="6044426" cy="830997"/>
          </a:xfrm>
          <a:prstGeom prst="rect">
            <a:avLst/>
          </a:prstGeom>
          <a:noFill/>
        </p:spPr>
        <p:txBody>
          <a:bodyPr wrap="square">
            <a:spAutoFit/>
          </a:bodyPr>
          <a:lstStyle/>
          <a:p>
            <a:pPr marL="0" indent="0" algn="ctr">
              <a:buNone/>
            </a:pPr>
            <a:r>
              <a:rPr lang="ro-RO" sz="1600" b="1" i="1" dirty="0">
                <a:solidFill>
                  <a:schemeClr val="accent2">
                    <a:lumMod val="50000"/>
                  </a:schemeClr>
                </a:solidFill>
                <a:latin typeface="Cambria" panose="02040503050406030204" pitchFamily="18" charset="0"/>
                <a:ea typeface="Cambria" panose="02040503050406030204" pitchFamily="18" charset="0"/>
              </a:rPr>
              <a:t>FPC ocupă în continuare o poziție importantă pe agendele politice ale statelor membre, dar şi a Uniunii, în ansamblul său </a:t>
            </a:r>
            <a:r>
              <a:rPr lang="ro-RO" sz="1600" b="1" i="1" dirty="0">
                <a:solidFill>
                  <a:schemeClr val="accent2">
                    <a:lumMod val="50000"/>
                  </a:schemeClr>
                </a:solidFill>
                <a:latin typeface="Cambria" panose="02040503050406030204" pitchFamily="18" charset="0"/>
                <a:ea typeface="Cambria" panose="02040503050406030204" pitchFamily="18" charset="0"/>
                <a:sym typeface="Wingdings 3" panose="05040102010807070707" pitchFamily="18" charset="2"/>
              </a:rPr>
              <a:t> </a:t>
            </a:r>
            <a:r>
              <a:rPr lang="ro-RO" sz="1600" b="1" i="1" dirty="0">
                <a:solidFill>
                  <a:schemeClr val="accent2">
                    <a:lumMod val="50000"/>
                  </a:schemeClr>
                </a:solidFill>
                <a:latin typeface="Cambria" panose="02040503050406030204" pitchFamily="18" charset="0"/>
                <a:ea typeface="Cambria" panose="02040503050406030204" pitchFamily="18" charset="0"/>
              </a:rPr>
              <a:t>documentele strategice, fondurile alocate şi directivele emise;</a:t>
            </a:r>
          </a:p>
        </p:txBody>
      </p:sp>
    </p:spTree>
    <p:extLst>
      <p:ext uri="{BB962C8B-B14F-4D97-AF65-F5344CB8AC3E}">
        <p14:creationId xmlns:p14="http://schemas.microsoft.com/office/powerpoint/2010/main" val="200458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5120</TotalTime>
  <Words>4206</Words>
  <Application>Microsoft Office PowerPoint</Application>
  <PresentationFormat>Widescreen</PresentationFormat>
  <Paragraphs>367</Paragraphs>
  <Slides>39</Slides>
  <Notes>39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Bahnschrift Condensed</vt:lpstr>
      <vt:lpstr>Calibri</vt:lpstr>
      <vt:lpstr>Cambria</vt:lpstr>
      <vt:lpstr>Courier New</vt:lpstr>
      <vt:lpstr>Trebuchet MS</vt:lpstr>
      <vt:lpstr>Wingdings</vt:lpstr>
      <vt:lpstr>Wingdings 3</vt:lpstr>
      <vt:lpstr>Office Theme</vt:lpstr>
      <vt:lpstr>GHID DE PROMOVARE A FORMĂRII PROFESIONALE IMPORTANȚĂ – PROMOVARE – BUNE PRACTICI</vt:lpstr>
      <vt:lpstr>Cuprins</vt:lpstr>
      <vt:lpstr>Generalități privind formarea profesională</vt:lpstr>
      <vt:lpstr>Ce implică educația și formarea profesională?</vt:lpstr>
      <vt:lpstr>Importanța formării profesionale</vt:lpstr>
      <vt:lpstr>Obiective</vt:lpstr>
      <vt:lpstr>Anticiparea competențelor Niveluri de planificare</vt:lpstr>
      <vt:lpstr>Sistemul de formare profesională din România</vt:lpstr>
      <vt:lpstr>Contextul național – România</vt:lpstr>
      <vt:lpstr>Perspective FPC în Romania</vt:lpstr>
      <vt:lpstr>Participarea adulților la învățare  în ultimele 12 luni (25-64 ani) în 2016 (%)</vt:lpstr>
      <vt:lpstr>Situatii FPC în Romania</vt:lpstr>
      <vt:lpstr>Propuneri de ținte naționale Romania Orizontul 2030 -  Scenarii de lucru</vt:lpstr>
      <vt:lpstr>Propuneri de ținte naționale Romania Orizontul 2030 -  Scenarii de lucru</vt:lpstr>
      <vt:lpstr>Promovare și inovație în formarea profesională continuă</vt:lpstr>
      <vt:lpstr>Promovarea FPC:  ținte, direcții de acțiune</vt:lpstr>
      <vt:lpstr>Impactul digitalizarii in FPC</vt:lpstr>
      <vt:lpstr>Modele  de bune practici  în EFP / FPC </vt:lpstr>
      <vt:lpstr>Tendințe actuale în FPC</vt:lpstr>
      <vt:lpstr>Tendințe actuale în FPC</vt:lpstr>
      <vt:lpstr>CONTURILE INDIVIDUALE DE ÎNVĂȚARE (CII)</vt:lpstr>
      <vt:lpstr>Bune practici CONTURILE INDIVIDUALE DE ÎNVĂȚARE (CII)</vt:lpstr>
      <vt:lpstr>De ce avem nevoie de conturi individuale de învățare  și micro-acreditari?</vt:lpstr>
      <vt:lpstr>TRANZIȚII COLECTIVE  - TRANSCO </vt:lpstr>
      <vt:lpstr>Ce este TRANSCO?</vt:lpstr>
      <vt:lpstr>Cine poate beneficia de TRANSCO? </vt:lpstr>
      <vt:lpstr> TransCo – Schema logică</vt:lpstr>
      <vt:lpstr>ORGANISM COLECTOR PT. FORMAREA PROFESIONALĂ A ANGAJAȚILOR OCFPA</vt:lpstr>
      <vt:lpstr>De ce este nevoie de OCFPA?</vt:lpstr>
      <vt:lpstr>Misiunile OCFPA</vt:lpstr>
      <vt:lpstr>OCFPA – mini-analiza SWOT</vt:lpstr>
      <vt:lpstr> Rolul partenerilor sociali</vt:lpstr>
      <vt:lpstr>Context</vt:lpstr>
      <vt:lpstr>Dialog social vs. EFP/FPC</vt:lpstr>
      <vt:lpstr>Importanța implicării  partenerilor sociali în promovarea FPC</vt:lpstr>
      <vt:lpstr>PS: Actiuni de promovare a FPC</vt:lpstr>
      <vt:lpstr>Concluzii</vt:lpstr>
      <vt:lpstr>Concluzii şi mesaje cheie</vt:lpstr>
      <vt:lpstr>Acțiuni necesare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Radu Comsa</dc:creator>
  <cp:lastModifiedBy>Radu Comsa</cp:lastModifiedBy>
  <cp:revision>57</cp:revision>
  <dcterms:created xsi:type="dcterms:W3CDTF">2021-10-25T11:33:10Z</dcterms:created>
  <dcterms:modified xsi:type="dcterms:W3CDTF">2022-08-29T10:58:45Z</dcterms:modified>
</cp:coreProperties>
</file>