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12192000"/>
  <p:embeddedFontLst>
    <p:embeddedFont>
      <p:font typeface="Roboto" panose="02000000000000000000" pitchFamily="2"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19"/>
  </p:normalViewPr>
  <p:slideViewPr>
    <p:cSldViewPr snapToGrid="0" snapToObjects="1">
      <p:cViewPr varScale="1">
        <p:scale>
          <a:sx n="96" d="100"/>
          <a:sy n="96" d="100"/>
        </p:scale>
        <p:origin x="200"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495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6.svg"/><Relationship Id="rId4" Type="http://schemas.openxmlformats.org/officeDocument/2006/relationships/image" Target="../media/image57.svg"/></Relationships>
</file>

<file path=ppt/slides/_rels/slide11.xml.rels><?xml version="1.0" encoding="UTF-8" standalone="yes"?>
<Relationships xmlns="http://schemas.openxmlformats.org/package/2006/relationships"><Relationship Id="rId26" Type="http://schemas.openxmlformats.org/officeDocument/2006/relationships/image" Target="../media/image81.png"/><Relationship Id="rId21" Type="http://schemas.openxmlformats.org/officeDocument/2006/relationships/image" Target="../media/image76.svg"/><Relationship Id="rId42" Type="http://schemas.openxmlformats.org/officeDocument/2006/relationships/image" Target="../media/image97.png"/><Relationship Id="rId47" Type="http://schemas.openxmlformats.org/officeDocument/2006/relationships/image" Target="../media/image102.svg"/><Relationship Id="rId63" Type="http://schemas.openxmlformats.org/officeDocument/2006/relationships/image" Target="../media/image118.svg"/><Relationship Id="rId68" Type="http://schemas.openxmlformats.org/officeDocument/2006/relationships/image" Target="../media/image123.png"/><Relationship Id="rId84" Type="http://schemas.openxmlformats.org/officeDocument/2006/relationships/image" Target="../media/image139.png"/><Relationship Id="rId89" Type="http://schemas.openxmlformats.org/officeDocument/2006/relationships/image" Target="../media/image144.svg"/><Relationship Id="rId16" Type="http://schemas.openxmlformats.org/officeDocument/2006/relationships/image" Target="../media/image71.png"/><Relationship Id="rId11" Type="http://schemas.openxmlformats.org/officeDocument/2006/relationships/image" Target="../media/image66.svg"/><Relationship Id="rId32" Type="http://schemas.openxmlformats.org/officeDocument/2006/relationships/image" Target="../media/image87.png"/><Relationship Id="rId37" Type="http://schemas.openxmlformats.org/officeDocument/2006/relationships/image" Target="../media/image92.svg"/><Relationship Id="rId53" Type="http://schemas.openxmlformats.org/officeDocument/2006/relationships/image" Target="../media/image108.svg"/><Relationship Id="rId58" Type="http://schemas.openxmlformats.org/officeDocument/2006/relationships/image" Target="../media/image113.png"/><Relationship Id="rId74" Type="http://schemas.openxmlformats.org/officeDocument/2006/relationships/image" Target="../media/image129.png"/><Relationship Id="rId79" Type="http://schemas.openxmlformats.org/officeDocument/2006/relationships/image" Target="../media/image134.svg"/><Relationship Id="rId5" Type="http://schemas.openxmlformats.org/officeDocument/2006/relationships/image" Target="../media/image60.sv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svg"/><Relationship Id="rId30" Type="http://schemas.openxmlformats.org/officeDocument/2006/relationships/image" Target="../media/image85.png"/><Relationship Id="rId35" Type="http://schemas.openxmlformats.org/officeDocument/2006/relationships/image" Target="../media/image90.svg"/><Relationship Id="rId43" Type="http://schemas.openxmlformats.org/officeDocument/2006/relationships/image" Target="../media/image98.svg"/><Relationship Id="rId48" Type="http://schemas.openxmlformats.org/officeDocument/2006/relationships/image" Target="../media/image103.png"/><Relationship Id="rId56" Type="http://schemas.openxmlformats.org/officeDocument/2006/relationships/image" Target="../media/image111.png"/><Relationship Id="rId64" Type="http://schemas.openxmlformats.org/officeDocument/2006/relationships/image" Target="../media/image119.png"/><Relationship Id="rId69" Type="http://schemas.openxmlformats.org/officeDocument/2006/relationships/image" Target="../media/image124.svg"/><Relationship Id="rId77" Type="http://schemas.openxmlformats.org/officeDocument/2006/relationships/image" Target="../media/image132.svg"/><Relationship Id="rId8" Type="http://schemas.openxmlformats.org/officeDocument/2006/relationships/image" Target="../media/image63.png"/><Relationship Id="rId51" Type="http://schemas.openxmlformats.org/officeDocument/2006/relationships/image" Target="../media/image106.svg"/><Relationship Id="rId72" Type="http://schemas.openxmlformats.org/officeDocument/2006/relationships/image" Target="../media/image127.png"/><Relationship Id="rId80" Type="http://schemas.openxmlformats.org/officeDocument/2006/relationships/image" Target="../media/image135.png"/><Relationship Id="rId85" Type="http://schemas.openxmlformats.org/officeDocument/2006/relationships/image" Target="../media/image140.svg"/><Relationship Id="rId3" Type="http://schemas.openxmlformats.org/officeDocument/2006/relationships/image" Target="../media/image58.png"/><Relationship Id="rId12" Type="http://schemas.openxmlformats.org/officeDocument/2006/relationships/image" Target="../media/image67.png"/><Relationship Id="rId17" Type="http://schemas.openxmlformats.org/officeDocument/2006/relationships/image" Target="../media/image72.svg"/><Relationship Id="rId25" Type="http://schemas.openxmlformats.org/officeDocument/2006/relationships/image" Target="../media/image80.svg"/><Relationship Id="rId33" Type="http://schemas.openxmlformats.org/officeDocument/2006/relationships/image" Target="../media/image88.svg"/><Relationship Id="rId38" Type="http://schemas.openxmlformats.org/officeDocument/2006/relationships/image" Target="../media/image93.png"/><Relationship Id="rId46" Type="http://schemas.openxmlformats.org/officeDocument/2006/relationships/image" Target="../media/image101.png"/><Relationship Id="rId59" Type="http://schemas.openxmlformats.org/officeDocument/2006/relationships/image" Target="../media/image114.svg"/><Relationship Id="rId67" Type="http://schemas.openxmlformats.org/officeDocument/2006/relationships/image" Target="../media/image122.svg"/><Relationship Id="rId20" Type="http://schemas.openxmlformats.org/officeDocument/2006/relationships/image" Target="../media/image75.png"/><Relationship Id="rId41" Type="http://schemas.openxmlformats.org/officeDocument/2006/relationships/image" Target="../media/image96.svg"/><Relationship Id="rId54" Type="http://schemas.openxmlformats.org/officeDocument/2006/relationships/image" Target="../media/image109.png"/><Relationship Id="rId62" Type="http://schemas.openxmlformats.org/officeDocument/2006/relationships/image" Target="../media/image117.png"/><Relationship Id="rId70" Type="http://schemas.openxmlformats.org/officeDocument/2006/relationships/image" Target="../media/image125.png"/><Relationship Id="rId75" Type="http://schemas.openxmlformats.org/officeDocument/2006/relationships/image" Target="../media/image130.svg"/><Relationship Id="rId83" Type="http://schemas.openxmlformats.org/officeDocument/2006/relationships/image" Target="../media/image138.svg"/><Relationship Id="rId88" Type="http://schemas.openxmlformats.org/officeDocument/2006/relationships/image" Target="../media/image143.png"/><Relationship Id="rId1" Type="http://schemas.openxmlformats.org/officeDocument/2006/relationships/slideLayout" Target="../slideLayouts/slideLayout1.xml"/><Relationship Id="rId6" Type="http://schemas.openxmlformats.org/officeDocument/2006/relationships/image" Target="../media/image61.png"/><Relationship Id="rId15" Type="http://schemas.openxmlformats.org/officeDocument/2006/relationships/image" Target="../media/image70.svg"/><Relationship Id="rId23" Type="http://schemas.openxmlformats.org/officeDocument/2006/relationships/image" Target="../media/image78.svg"/><Relationship Id="rId28" Type="http://schemas.openxmlformats.org/officeDocument/2006/relationships/image" Target="../media/image83.png"/><Relationship Id="rId36" Type="http://schemas.openxmlformats.org/officeDocument/2006/relationships/image" Target="../media/image91.png"/><Relationship Id="rId49" Type="http://schemas.openxmlformats.org/officeDocument/2006/relationships/image" Target="../media/image104.svg"/><Relationship Id="rId57" Type="http://schemas.openxmlformats.org/officeDocument/2006/relationships/image" Target="../media/image112.svg"/><Relationship Id="rId10" Type="http://schemas.openxmlformats.org/officeDocument/2006/relationships/image" Target="../media/image65.png"/><Relationship Id="rId31" Type="http://schemas.openxmlformats.org/officeDocument/2006/relationships/image" Target="../media/image86.svg"/><Relationship Id="rId44" Type="http://schemas.openxmlformats.org/officeDocument/2006/relationships/image" Target="../media/image99.png"/><Relationship Id="rId52" Type="http://schemas.openxmlformats.org/officeDocument/2006/relationships/image" Target="../media/image107.png"/><Relationship Id="rId60" Type="http://schemas.openxmlformats.org/officeDocument/2006/relationships/image" Target="../media/image115.png"/><Relationship Id="rId65" Type="http://schemas.openxmlformats.org/officeDocument/2006/relationships/image" Target="../media/image120.svg"/><Relationship Id="rId73" Type="http://schemas.openxmlformats.org/officeDocument/2006/relationships/image" Target="../media/image128.svg"/><Relationship Id="rId78" Type="http://schemas.openxmlformats.org/officeDocument/2006/relationships/image" Target="../media/image133.png"/><Relationship Id="rId81" Type="http://schemas.openxmlformats.org/officeDocument/2006/relationships/image" Target="../media/image136.svg"/><Relationship Id="rId86" Type="http://schemas.openxmlformats.org/officeDocument/2006/relationships/image" Target="../media/image141.png"/><Relationship Id="rId4" Type="http://schemas.openxmlformats.org/officeDocument/2006/relationships/image" Target="../media/image59.png"/><Relationship Id="rId9" Type="http://schemas.openxmlformats.org/officeDocument/2006/relationships/image" Target="../media/image64.svg"/><Relationship Id="rId13" Type="http://schemas.openxmlformats.org/officeDocument/2006/relationships/image" Target="../media/image68.svg"/><Relationship Id="rId18" Type="http://schemas.openxmlformats.org/officeDocument/2006/relationships/image" Target="../media/image73.png"/><Relationship Id="rId39" Type="http://schemas.openxmlformats.org/officeDocument/2006/relationships/image" Target="../media/image94.svg"/><Relationship Id="rId34" Type="http://schemas.openxmlformats.org/officeDocument/2006/relationships/image" Target="../media/image89.png"/><Relationship Id="rId50" Type="http://schemas.openxmlformats.org/officeDocument/2006/relationships/image" Target="../media/image105.png"/><Relationship Id="rId55" Type="http://schemas.openxmlformats.org/officeDocument/2006/relationships/image" Target="../media/image110.svg"/><Relationship Id="rId76" Type="http://schemas.openxmlformats.org/officeDocument/2006/relationships/image" Target="../media/image131.png"/><Relationship Id="rId7" Type="http://schemas.openxmlformats.org/officeDocument/2006/relationships/image" Target="../media/image62.svg"/><Relationship Id="rId71" Type="http://schemas.openxmlformats.org/officeDocument/2006/relationships/image" Target="../media/image126.svg"/><Relationship Id="rId2" Type="http://schemas.openxmlformats.org/officeDocument/2006/relationships/notesSlide" Target="../notesSlides/notesSlide11.xml"/><Relationship Id="rId29" Type="http://schemas.openxmlformats.org/officeDocument/2006/relationships/image" Target="../media/image84.svg"/><Relationship Id="rId24" Type="http://schemas.openxmlformats.org/officeDocument/2006/relationships/image" Target="../media/image79.png"/><Relationship Id="rId40" Type="http://schemas.openxmlformats.org/officeDocument/2006/relationships/image" Target="../media/image95.png"/><Relationship Id="rId45" Type="http://schemas.openxmlformats.org/officeDocument/2006/relationships/image" Target="../media/image100.svg"/><Relationship Id="rId66" Type="http://schemas.openxmlformats.org/officeDocument/2006/relationships/image" Target="../media/image121.png"/><Relationship Id="rId87" Type="http://schemas.openxmlformats.org/officeDocument/2006/relationships/image" Target="../media/image142.svg"/><Relationship Id="rId61" Type="http://schemas.openxmlformats.org/officeDocument/2006/relationships/image" Target="../media/image116.svg"/><Relationship Id="rId82" Type="http://schemas.openxmlformats.org/officeDocument/2006/relationships/image" Target="../media/image137.png"/><Relationship Id="rId19" Type="http://schemas.openxmlformats.org/officeDocument/2006/relationships/image" Target="../media/image7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47.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55.png"/><Relationship Id="rId4" Type="http://schemas.openxmlformats.org/officeDocument/2006/relationships/image" Target="../media/image154.png"/></Relationships>
</file>

<file path=ppt/slides/_rels/slide1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3" Type="http://schemas.openxmlformats.org/officeDocument/2006/relationships/image" Target="../media/image19.sv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svg"/><Relationship Id="rId21" Type="http://schemas.openxmlformats.org/officeDocument/2006/relationships/image" Target="../media/image27.svg"/><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svg"/><Relationship Id="rId7" Type="http://schemas.openxmlformats.org/officeDocument/2006/relationships/image" Target="../media/image13.svg"/><Relationship Id="rId2" Type="http://schemas.openxmlformats.org/officeDocument/2006/relationships/notesSlide" Target="../notesSlides/notesSlide8.xml"/><Relationship Id="rId16" Type="http://schemas.openxmlformats.org/officeDocument/2006/relationships/image" Target="../media/image22.png"/><Relationship Id="rId29" Type="http://schemas.openxmlformats.org/officeDocument/2006/relationships/image" Target="../media/image35.sv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svg"/><Relationship Id="rId40" Type="http://schemas.openxmlformats.org/officeDocument/2006/relationships/image" Target="../media/image46.png"/><Relationship Id="rId45" Type="http://schemas.openxmlformats.org/officeDocument/2006/relationships/image" Target="../media/image51.svg"/><Relationship Id="rId5" Type="http://schemas.openxmlformats.org/officeDocument/2006/relationships/image" Target="../media/image11.svg"/><Relationship Id="rId15" Type="http://schemas.openxmlformats.org/officeDocument/2006/relationships/image" Target="../media/image21.svg"/><Relationship Id="rId23" Type="http://schemas.openxmlformats.org/officeDocument/2006/relationships/image" Target="../media/image29.sv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svg"/><Relationship Id="rId31" Type="http://schemas.openxmlformats.org/officeDocument/2006/relationships/image" Target="../media/image37.svg"/><Relationship Id="rId44" Type="http://schemas.openxmlformats.org/officeDocument/2006/relationships/image" Target="../media/image50.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svg"/><Relationship Id="rId30" Type="http://schemas.openxmlformats.org/officeDocument/2006/relationships/image" Target="../media/image36.png"/><Relationship Id="rId35" Type="http://schemas.openxmlformats.org/officeDocument/2006/relationships/image" Target="../media/image41.svg"/><Relationship Id="rId43" Type="http://schemas.openxmlformats.org/officeDocument/2006/relationships/image" Target="../media/image49.svg"/><Relationship Id="rId8" Type="http://schemas.openxmlformats.org/officeDocument/2006/relationships/image" Target="../media/image14.png"/><Relationship Id="rId3" Type="http://schemas.openxmlformats.org/officeDocument/2006/relationships/image" Target="../media/image9.png"/><Relationship Id="rId12" Type="http://schemas.openxmlformats.org/officeDocument/2006/relationships/image" Target="../media/image18.png"/><Relationship Id="rId17" Type="http://schemas.openxmlformats.org/officeDocument/2006/relationships/image" Target="../media/image23.svg"/><Relationship Id="rId25" Type="http://schemas.openxmlformats.org/officeDocument/2006/relationships/image" Target="../media/image31.svg"/><Relationship Id="rId33" Type="http://schemas.openxmlformats.org/officeDocument/2006/relationships/image" Target="../media/image39.svg"/><Relationship Id="rId38" Type="http://schemas.openxmlformats.org/officeDocument/2006/relationships/image" Target="../media/image44.png"/><Relationship Id="rId46" Type="http://schemas.openxmlformats.org/officeDocument/2006/relationships/image" Target="../media/image52.png"/><Relationship Id="rId20" Type="http://schemas.openxmlformats.org/officeDocument/2006/relationships/image" Target="../media/image26.png"/><Relationship Id="rId41"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5F5F5"/>
        </a:solidFill>
        <a:effectLst/>
      </p:bgPr>
    </p:bg>
    <p:spTree>
      <p:nvGrpSpPr>
        <p:cNvPr id="1" name=""/>
        <p:cNvGrpSpPr/>
        <p:nvPr/>
      </p:nvGrpSpPr>
      <p:grpSpPr>
        <a:xfrm>
          <a:off x="0" y="0"/>
          <a:ext cx="0" cy="0"/>
          <a:chOff x="0" y="0"/>
          <a:chExt cx="0" cy="0"/>
        </a:xfrm>
      </p:grpSpPr>
      <p:sp>
        <p:nvSpPr>
          <p:cNvPr id="2" name="Object 1"/>
          <p:cNvSpPr/>
          <p:nvPr/>
        </p:nvSpPr>
        <p:spPr>
          <a:xfrm>
            <a:off x="3981883" y="1979217"/>
            <a:ext cx="8034233" cy="1256986"/>
          </a:xfrm>
          <a:prstGeom prst="rect">
            <a:avLst/>
          </a:prstGeom>
          <a:noFill/>
        </p:spPr>
        <p:txBody>
          <a:bodyPr wrap="square" lIns="0" tIns="0" rIns="0" bIns="0" rtlCol="0" anchor="ctr"/>
          <a:lstStyle/>
          <a:p>
            <a:pPr algn="ctr">
              <a:lnSpc>
                <a:spcPts val="4958"/>
              </a:lnSpc>
              <a:buNone/>
            </a:pPr>
            <a:r>
              <a:rPr lang="en-US" sz="3825" kern="0" spc="38" dirty="0">
                <a:solidFill>
                  <a:srgbClr val="000000">
                    <a:alpha val="80000"/>
                  </a:srgbClr>
                </a:solidFill>
                <a:latin typeface="Roboto" pitchFamily="34" charset="0"/>
                <a:ea typeface="Roboto" pitchFamily="34" charset="-122"/>
                <a:cs typeface="Roboto" pitchFamily="34" charset="-120"/>
              </a:rPr>
              <a:t>Munca pe platforme – provocări, legislație</a:t>
            </a:r>
            <a:endParaRPr lang="en-US" dirty="0"/>
          </a:p>
        </p:txBody>
      </p:sp>
      <p:sp>
        <p:nvSpPr>
          <p:cNvPr id="3" name="Object 2"/>
          <p:cNvSpPr/>
          <p:nvPr/>
        </p:nvSpPr>
        <p:spPr>
          <a:xfrm>
            <a:off x="3981883" y="3441980"/>
            <a:ext cx="8034233" cy="628493"/>
          </a:xfrm>
          <a:prstGeom prst="rect">
            <a:avLst/>
          </a:prstGeom>
          <a:noFill/>
        </p:spPr>
        <p:txBody>
          <a:bodyPr wrap="square" lIns="0" tIns="0" rIns="0" bIns="0" rtlCol="0" anchor="ctr"/>
          <a:lstStyle/>
          <a:p>
            <a:pPr algn="ctr">
              <a:lnSpc>
                <a:spcPts val="4958"/>
              </a:lnSpc>
              <a:spcBef>
                <a:spcPts val="1589"/>
              </a:spcBef>
              <a:buNone/>
            </a:pPr>
            <a:r>
              <a:rPr lang="en-US" sz="3825" kern="0" spc="38" dirty="0">
                <a:solidFill>
                  <a:srgbClr val="000000">
                    <a:alpha val="80000"/>
                  </a:srgbClr>
                </a:solidFill>
                <a:latin typeface="Roboto" pitchFamily="34" charset="0"/>
                <a:ea typeface="Roboto" pitchFamily="34" charset="-122"/>
                <a:cs typeface="Roboto" pitchFamily="34" charset="-120"/>
              </a:rPr>
              <a:t>și</a:t>
            </a:r>
            <a:endParaRPr lang="en-US" dirty="0"/>
          </a:p>
        </p:txBody>
      </p:sp>
      <p:sp>
        <p:nvSpPr>
          <p:cNvPr id="4" name="Object 3"/>
          <p:cNvSpPr/>
          <p:nvPr/>
        </p:nvSpPr>
        <p:spPr>
          <a:xfrm>
            <a:off x="3981883" y="4276251"/>
            <a:ext cx="8034233" cy="628493"/>
          </a:xfrm>
          <a:prstGeom prst="rect">
            <a:avLst/>
          </a:prstGeom>
          <a:noFill/>
        </p:spPr>
        <p:txBody>
          <a:bodyPr wrap="square" lIns="0" tIns="0" rIns="0" bIns="0" rtlCol="0" anchor="ctr"/>
          <a:lstStyle/>
          <a:p>
            <a:pPr algn="ctr">
              <a:lnSpc>
                <a:spcPts val="4958"/>
              </a:lnSpc>
              <a:spcBef>
                <a:spcPts val="1589"/>
              </a:spcBef>
              <a:buNone/>
            </a:pPr>
            <a:r>
              <a:rPr lang="en-US" sz="3825" kern="0" spc="38" dirty="0">
                <a:solidFill>
                  <a:srgbClr val="000000">
                    <a:alpha val="80000"/>
                  </a:srgbClr>
                </a:solidFill>
                <a:latin typeface="Roboto" pitchFamily="34" charset="0"/>
                <a:ea typeface="Roboto" pitchFamily="34" charset="-122"/>
                <a:cs typeface="Roboto" pitchFamily="34" charset="-120"/>
              </a:rPr>
              <a:t>perspective</a:t>
            </a:r>
            <a:endParaRPr lang="en-US" dirty="0"/>
          </a:p>
        </p:txBody>
      </p:sp>
      <p:sp>
        <p:nvSpPr>
          <p:cNvPr id="5" name="Object 4"/>
          <p:cNvSpPr/>
          <p:nvPr/>
        </p:nvSpPr>
        <p:spPr>
          <a:xfrm>
            <a:off x="0" y="0"/>
            <a:ext cx="3809047" cy="6856286"/>
          </a:xfrm>
          <a:prstGeom prst="rect">
            <a:avLst/>
          </a:prstGeom>
          <a:solidFill>
            <a:srgbClr val="000000">
              <a:alpha val="0"/>
            </a:srgbClr>
          </a:solidFill>
        </p:spPr>
        <p:txBody>
          <a:bodyPr/>
          <a:lstStyle/>
          <a:p>
            <a:endParaRPr lang="en-RO"/>
          </a:p>
        </p:txBody>
      </p:sp>
      <p:pic>
        <p:nvPicPr>
          <p:cNvPr id="6" name="Object 5" descr="Project Delivery Speed"/>
          <p:cNvPicPr>
            <a:picLocks noChangeAspect="1"/>
          </p:cNvPicPr>
          <p:nvPr/>
        </p:nvPicPr>
        <p:blipFill>
          <a:blip r:embed="rId3"/>
          <a:srcRect l="30660" r="30660"/>
          <a:stretch/>
        </p:blipFill>
        <p:spPr>
          <a:xfrm>
            <a:off x="0" y="0"/>
            <a:ext cx="3809047" cy="6856286"/>
          </a:xfrm>
          <a:prstGeom prst="rect">
            <a:avLst/>
          </a:prstGeom>
        </p:spPr>
      </p:pic>
      <p:sp>
        <p:nvSpPr>
          <p:cNvPr id="7" name="Object 6"/>
          <p:cNvSpPr/>
          <p:nvPr/>
        </p:nvSpPr>
        <p:spPr>
          <a:xfrm>
            <a:off x="4094726" y="6088673"/>
            <a:ext cx="3917605" cy="228543"/>
          </a:xfrm>
          <a:prstGeom prst="rect">
            <a:avLst/>
          </a:prstGeom>
          <a:noFill/>
        </p:spPr>
        <p:txBody>
          <a:bodyPr wrap="square" lIns="0" tIns="0" rIns="0" bIns="0" rtlCol="0" anchor="t"/>
          <a:lstStyle/>
          <a:p>
            <a:pPr algn="l">
              <a:lnSpc>
                <a:spcPts val="1836"/>
              </a:lnSpc>
              <a:buNone/>
            </a:pPr>
            <a:r>
              <a:rPr lang="en-US" sz="1275" b="1" kern="0" spc="13" dirty="0">
                <a:solidFill>
                  <a:srgbClr val="000000">
                    <a:alpha val="80000"/>
                  </a:srgbClr>
                </a:solidFill>
                <a:latin typeface="Roboto" pitchFamily="34" charset="0"/>
                <a:ea typeface="Roboto" pitchFamily="34" charset="-122"/>
                <a:cs typeface="Roboto" pitchFamily="34" charset="-120"/>
              </a:rPr>
              <a:t>Prof. univ. dr. emerit d.h.c. Alexandru Athanasiu</a:t>
            </a:r>
            <a:endParaRPr lang="en-US" dirty="0"/>
          </a:p>
        </p:txBody>
      </p:sp>
      <p:sp>
        <p:nvSpPr>
          <p:cNvPr id="8" name="Object 7"/>
          <p:cNvSpPr/>
          <p:nvPr/>
        </p:nvSpPr>
        <p:spPr>
          <a:xfrm>
            <a:off x="4094726" y="6391016"/>
            <a:ext cx="3917605" cy="228543"/>
          </a:xfrm>
          <a:prstGeom prst="rect">
            <a:avLst/>
          </a:prstGeom>
          <a:noFill/>
        </p:spPr>
        <p:txBody>
          <a:bodyPr wrap="square" lIns="0" tIns="0" rIns="0" bIns="0" rtlCol="0" anchor="t"/>
          <a:lstStyle/>
          <a:p>
            <a:pPr algn="l">
              <a:lnSpc>
                <a:spcPts val="1836"/>
              </a:lnSpc>
              <a:spcBef>
                <a:spcPts val="570"/>
              </a:spcBef>
              <a:buNone/>
            </a:pPr>
            <a:r>
              <a:rPr lang="en-US" sz="1275" b="1" kern="0" spc="13" dirty="0">
                <a:solidFill>
                  <a:srgbClr val="000000">
                    <a:alpha val="80000"/>
                  </a:srgbClr>
                </a:solidFill>
                <a:latin typeface="Roboto" pitchFamily="34" charset="0"/>
                <a:ea typeface="Roboto" pitchFamily="34" charset="-122"/>
                <a:cs typeface="Roboto" pitchFamily="34" charset="-120"/>
              </a:rPr>
              <a:t>Conf. univ. dr. Ana-Maria Vlăsceanu</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5F5F5"/>
        </a:solidFill>
        <a:effectLst/>
      </p:bgPr>
    </p:bg>
    <p:spTree>
      <p:nvGrpSpPr>
        <p:cNvPr id="1" name=""/>
        <p:cNvGrpSpPr/>
        <p:nvPr/>
      </p:nvGrpSpPr>
      <p:grpSpPr>
        <a:xfrm>
          <a:off x="0" y="0"/>
          <a:ext cx="0" cy="0"/>
          <a:chOff x="0" y="0"/>
          <a:chExt cx="0" cy="0"/>
        </a:xfrm>
      </p:grpSpPr>
      <p:sp>
        <p:nvSpPr>
          <p:cNvPr id="2" name="Object 1"/>
          <p:cNvSpPr/>
          <p:nvPr/>
        </p:nvSpPr>
        <p:spPr>
          <a:xfrm>
            <a:off x="0" y="387600"/>
            <a:ext cx="12188952" cy="542789"/>
          </a:xfrm>
          <a:prstGeom prst="rect">
            <a:avLst/>
          </a:prstGeom>
          <a:noFill/>
        </p:spPr>
        <p:txBody>
          <a:bodyPr wrap="square" lIns="0" tIns="0" rIns="0" bIns="0" rtlCol="0" anchor="t"/>
          <a:lstStyle/>
          <a:p>
            <a:pPr algn="ctr">
              <a:lnSpc>
                <a:spcPts val="4320"/>
              </a:lnSpc>
              <a:buNone/>
            </a:pPr>
            <a:r>
              <a:rPr lang="en-US" sz="3750" b="1" dirty="0">
                <a:solidFill>
                  <a:srgbClr val="000000"/>
                </a:solidFill>
                <a:latin typeface="Roboto" pitchFamily="34" charset="0"/>
                <a:ea typeface="Roboto" pitchFamily="34" charset="-122"/>
                <a:cs typeface="Roboto" pitchFamily="34" charset="-120"/>
              </a:rPr>
              <a:t>Aspecte cheie și critici</a:t>
            </a:r>
            <a:endParaRPr lang="en-US" dirty="0"/>
          </a:p>
        </p:txBody>
      </p:sp>
      <p:sp>
        <p:nvSpPr>
          <p:cNvPr id="3" name="Object 2"/>
          <p:cNvSpPr/>
          <p:nvPr/>
        </p:nvSpPr>
        <p:spPr>
          <a:xfrm>
            <a:off x="952262" y="2856190"/>
            <a:ext cx="5446938" cy="2982365"/>
          </a:xfrm>
          <a:prstGeom prst="rect">
            <a:avLst/>
          </a:prstGeom>
          <a:noFill/>
        </p:spPr>
        <p:txBody>
          <a:bodyPr wrap="square" lIns="0" tIns="0" rIns="0" bIns="0" rtlCol="0" anchor="t"/>
          <a:lstStyle/>
          <a:p>
            <a:pPr marL="242900" indent="-242900" algn="l">
              <a:lnSpc>
                <a:spcPts val="2099"/>
              </a:lnSpc>
              <a:buSzPct val="100000"/>
              <a:buChar char="•"/>
            </a:pPr>
            <a:r>
              <a:rPr lang="en-US" sz="1620" kern="0" spc="17" dirty="0" err="1">
                <a:solidFill>
                  <a:srgbClr val="000000"/>
                </a:solidFill>
                <a:latin typeface="Roboto" pitchFamily="34" charset="0"/>
                <a:ea typeface="Roboto" pitchFamily="34" charset="-122"/>
                <a:cs typeface="Roboto" pitchFamily="34" charset="-120"/>
              </a:rPr>
              <a:t>Lipsa</a:t>
            </a:r>
            <a:r>
              <a:rPr lang="en-US" sz="1620" kern="0" spc="17" dirty="0">
                <a:solidFill>
                  <a:srgbClr val="000000"/>
                </a:solidFill>
                <a:latin typeface="Roboto" pitchFamily="34" charset="0"/>
                <a:ea typeface="Roboto" pitchFamily="34" charset="-122"/>
                <a:cs typeface="Roboto" pitchFamily="34" charset="-120"/>
              </a:rPr>
              <a:t> de </a:t>
            </a:r>
            <a:r>
              <a:rPr lang="en-US" sz="1620" kern="0" spc="17" dirty="0" err="1">
                <a:solidFill>
                  <a:srgbClr val="000000"/>
                </a:solidFill>
                <a:latin typeface="Roboto" pitchFamily="34" charset="0"/>
                <a:ea typeface="Roboto" pitchFamily="34" charset="-122"/>
                <a:cs typeface="Roboto" pitchFamily="34" charset="-120"/>
              </a:rPr>
              <a:t>consens</a:t>
            </a:r>
            <a:r>
              <a:rPr lang="en-US" sz="1620" kern="0" spc="17" dirty="0">
                <a:solidFill>
                  <a:srgbClr val="000000"/>
                </a:solidFill>
                <a:latin typeface="Roboto" pitchFamily="34" charset="0"/>
                <a:ea typeface="Roboto" pitchFamily="34" charset="-122"/>
                <a:cs typeface="Roboto" pitchFamily="34" charset="-120"/>
              </a:rPr>
              <a:t> a condus la atenuarea semnificativă a măsurilor reglementate de Directivă în versiunile inițiale.</a:t>
            </a:r>
          </a:p>
          <a:p>
            <a:pPr marL="242900" indent="-242900" algn="l">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Eliminare sancțiuni raportate la cifra de afaceri.</a:t>
            </a:r>
          </a:p>
          <a:p>
            <a:pPr marL="242900" indent="-242900" algn="l">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Eliminare criterii de subordonare.</a:t>
            </a:r>
          </a:p>
          <a:p>
            <a:pPr marL="242900" indent="-242900" algn="l">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Nu cuprinde reguli privind informarea și consultarea și negocierea colectivă.</a:t>
            </a:r>
          </a:p>
          <a:p>
            <a:pPr marL="242900" indent="-242900" algn="l">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Va conduce la legislație eterogenă la nivelul statelor membre și, potențial, un nivel de protecție socială mai redus.</a:t>
            </a:r>
            <a:endParaRPr lang="en-US" dirty="0"/>
          </a:p>
        </p:txBody>
      </p:sp>
      <p:sp>
        <p:nvSpPr>
          <p:cNvPr id="4" name="Object 3"/>
          <p:cNvSpPr/>
          <p:nvPr/>
        </p:nvSpPr>
        <p:spPr>
          <a:xfrm>
            <a:off x="6284928" y="2856190"/>
            <a:ext cx="5446938" cy="3072384"/>
          </a:xfrm>
          <a:prstGeom prst="rect">
            <a:avLst/>
          </a:prstGeom>
          <a:noFill/>
        </p:spPr>
        <p:txBody>
          <a:bodyPr wrap="square" lIns="0" tIns="0" rIns="0" bIns="0" rtlCol="0" anchor="t"/>
          <a:lstStyle/>
          <a:p>
            <a:pPr marL="242900" indent="-242900" algn="l">
              <a:lnSpc>
                <a:spcPts val="2099"/>
              </a:lnSpc>
              <a:buSzPct val="100000"/>
              <a:buChar char="•"/>
            </a:pPr>
            <a:r>
              <a:rPr lang="en-US" sz="1620" kern="0" spc="17" dirty="0">
                <a:solidFill>
                  <a:srgbClr val="000000"/>
                </a:solidFill>
                <a:latin typeface="Roboto" pitchFamily="34" charset="0"/>
                <a:ea typeface="Roboto" pitchFamily="34" charset="-122"/>
                <a:cs typeface="Roboto" pitchFamily="34" charset="-120"/>
              </a:rPr>
              <a:t>Conține definiții utile pentru clarificarea domeniului de aplicare, precum: platforma digitală de muncă, munca pe platforme, lucrător pe platforme, persoane care lucrează pe platforme, intermediari.</a:t>
            </a:r>
          </a:p>
          <a:p>
            <a:pPr marL="242900" indent="-242900" algn="l">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Reglementează prezumția de existență a unui raport de muncă.</a:t>
            </a:r>
          </a:p>
          <a:p>
            <a:pPr marL="242900" indent="-242900" algn="l">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Obligații de raportare și transparență pentru platforme.</a:t>
            </a:r>
          </a:p>
          <a:p>
            <a:pPr marL="242900" indent="-242900" algn="l">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Măsuri împotriva deciziilor automatizate.</a:t>
            </a:r>
            <a:endParaRPr lang="en-US" dirty="0"/>
          </a:p>
        </p:txBody>
      </p:sp>
      <p:pic>
        <p:nvPicPr>
          <p:cNvPr id="5" name="Object 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262" y="2166396"/>
            <a:ext cx="4951762" cy="9523"/>
          </a:xfrm>
          <a:prstGeom prst="rect">
            <a:avLst/>
          </a:prstGeom>
        </p:spPr>
      </p:pic>
      <p:sp>
        <p:nvSpPr>
          <p:cNvPr id="6" name="Object 5"/>
          <p:cNvSpPr/>
          <p:nvPr/>
        </p:nvSpPr>
        <p:spPr>
          <a:xfrm>
            <a:off x="952262" y="1656192"/>
            <a:ext cx="5446938" cy="647538"/>
          </a:xfrm>
          <a:prstGeom prst="rect">
            <a:avLst/>
          </a:prstGeom>
          <a:noFill/>
        </p:spPr>
        <p:txBody>
          <a:bodyPr wrap="square" lIns="0" tIns="0" rIns="0" bIns="0" rtlCol="0" anchor="t"/>
          <a:lstStyle/>
          <a:p>
            <a:pPr algn="ctr">
              <a:lnSpc>
                <a:spcPts val="2592"/>
              </a:lnSpc>
              <a:buNone/>
            </a:pPr>
            <a:r>
              <a:rPr lang="en-US" sz="2250" b="1" dirty="0" err="1">
                <a:solidFill>
                  <a:srgbClr val="C00000"/>
                </a:solidFill>
                <a:latin typeface="Roboto" pitchFamily="34" charset="0"/>
                <a:ea typeface="Roboto" pitchFamily="34" charset="-122"/>
                <a:cs typeface="Roboto" pitchFamily="34" charset="-120"/>
              </a:rPr>
              <a:t>Critici</a:t>
            </a:r>
            <a:r>
              <a:rPr lang="en-US" sz="2250" b="1" dirty="0">
                <a:solidFill>
                  <a:srgbClr val="000000"/>
                </a:solidFill>
                <a:latin typeface="Roboto" pitchFamily="34" charset="0"/>
                <a:ea typeface="Roboto" pitchFamily="34" charset="-122"/>
                <a:cs typeface="Roboto" pitchFamily="34" charset="-120"/>
              </a:rPr>
              <a:t> </a:t>
            </a:r>
            <a:endParaRPr lang="en-US" dirty="0"/>
          </a:p>
        </p:txBody>
      </p:sp>
      <p:pic>
        <p:nvPicPr>
          <p:cNvPr id="7" name="Object 6"/>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6284933" y="2156873"/>
            <a:ext cx="4951762" cy="9523"/>
          </a:xfrm>
          <a:prstGeom prst="rect">
            <a:avLst/>
          </a:prstGeom>
        </p:spPr>
      </p:pic>
      <p:sp>
        <p:nvSpPr>
          <p:cNvPr id="8" name="Object 7"/>
          <p:cNvSpPr/>
          <p:nvPr/>
        </p:nvSpPr>
        <p:spPr>
          <a:xfrm>
            <a:off x="6284928" y="1656192"/>
            <a:ext cx="5446938" cy="323769"/>
          </a:xfrm>
          <a:prstGeom prst="rect">
            <a:avLst/>
          </a:prstGeom>
          <a:noFill/>
        </p:spPr>
        <p:txBody>
          <a:bodyPr wrap="square" lIns="0" tIns="0" rIns="0" bIns="0" rtlCol="0" anchor="t"/>
          <a:lstStyle/>
          <a:p>
            <a:pPr algn="ctr">
              <a:lnSpc>
                <a:spcPts val="2592"/>
              </a:lnSpc>
              <a:buNone/>
            </a:pPr>
            <a:r>
              <a:rPr lang="en-US" sz="2250" b="1" dirty="0">
                <a:solidFill>
                  <a:srgbClr val="92D050"/>
                </a:solidFill>
                <a:latin typeface="Roboto" pitchFamily="34" charset="0"/>
                <a:ea typeface="Roboto" pitchFamily="34" charset="-122"/>
                <a:cs typeface="Roboto" pitchFamily="34" charset="-120"/>
              </a:rPr>
              <a:t>Aspecte cheie</a:t>
            </a:r>
            <a:endParaRPr lang="en-US" dirty="0">
              <a:solidFill>
                <a:srgbClr val="92D050"/>
              </a:solidFill>
            </a:endParaRPr>
          </a:p>
        </p:txBody>
      </p:sp>
      <p:sp>
        <p:nvSpPr>
          <p:cNvPr id="9" name="Object 8"/>
          <p:cNvSpPr/>
          <p:nvPr/>
        </p:nvSpPr>
        <p:spPr>
          <a:xfrm>
            <a:off x="11769957" y="6499782"/>
            <a:ext cx="228543" cy="238065"/>
          </a:xfrm>
          <a:prstGeom prst="rect">
            <a:avLst/>
          </a:prstGeom>
          <a:noFill/>
        </p:spPr>
        <p:txBody>
          <a:bodyPr/>
          <a:lstStyle/>
          <a:p>
            <a:endParaRPr lang="en-RO"/>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4189952" cy="3028193"/>
          </a:xfrm>
          <a:prstGeom prst="rect">
            <a:avLst/>
          </a:prstGeom>
          <a:solidFill>
            <a:srgbClr val="97AA0F"/>
          </a:solidFill>
        </p:spPr>
        <p:txBody>
          <a:bodyPr/>
          <a:lstStyle/>
          <a:p>
            <a:endParaRPr lang="en-RO"/>
          </a:p>
        </p:txBody>
      </p:sp>
      <p:pic>
        <p:nvPicPr>
          <p:cNvPr id="3" name="Object 2" descr="startup pitch deck cover copy 3.png"/>
          <p:cNvPicPr>
            <a:picLocks noChangeAspect="1"/>
          </p:cNvPicPr>
          <p:nvPr/>
        </p:nvPicPr>
        <p:blipFill>
          <a:blip r:embed="rId3"/>
          <a:srcRect t="25800" b="25800"/>
          <a:stretch/>
        </p:blipFill>
        <p:spPr>
          <a:xfrm>
            <a:off x="476131" y="476131"/>
            <a:ext cx="4189952" cy="2504449"/>
          </a:xfrm>
          <a:prstGeom prst="rect">
            <a:avLst/>
          </a:prstGeom>
        </p:spPr>
      </p:pic>
      <p:sp>
        <p:nvSpPr>
          <p:cNvPr id="5" name="Object 4"/>
          <p:cNvSpPr/>
          <p:nvPr/>
        </p:nvSpPr>
        <p:spPr>
          <a:xfrm>
            <a:off x="476131" y="3504324"/>
            <a:ext cx="4189952" cy="1009398"/>
          </a:xfrm>
          <a:prstGeom prst="rect">
            <a:avLst/>
          </a:prstGeom>
          <a:solidFill>
            <a:srgbClr val="97AA0F"/>
          </a:solidFill>
        </p:spPr>
        <p:txBody>
          <a:bodyPr/>
          <a:lstStyle/>
          <a:p>
            <a:endParaRPr lang="en-RO"/>
          </a:p>
        </p:txBody>
      </p:sp>
      <p:pic>
        <p:nvPicPr>
          <p:cNvPr id="6" name="Object 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24795" y="2074098"/>
            <a:ext cx="4009022" cy="857036"/>
          </a:xfrm>
          <a:prstGeom prst="rect">
            <a:avLst/>
          </a:prstGeom>
        </p:spPr>
      </p:pic>
      <p:pic>
        <p:nvPicPr>
          <p:cNvPr id="7" name="Object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63037" y="1820320"/>
            <a:ext cx="466608" cy="171407"/>
          </a:xfrm>
          <a:prstGeom prst="rect">
            <a:avLst/>
          </a:prstGeom>
        </p:spPr>
      </p:pic>
      <p:pic>
        <p:nvPicPr>
          <p:cNvPr id="8" name="Object 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04487" y="3026645"/>
            <a:ext cx="171407" cy="961784"/>
          </a:xfrm>
          <a:prstGeom prst="rect">
            <a:avLst/>
          </a:prstGeom>
        </p:spPr>
      </p:pic>
      <p:pic>
        <p:nvPicPr>
          <p:cNvPr id="9" name="Object 8"/>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99447" y="1267818"/>
            <a:ext cx="171407" cy="704674"/>
          </a:xfrm>
          <a:prstGeom prst="rect">
            <a:avLst/>
          </a:prstGeom>
        </p:spPr>
      </p:pic>
      <p:pic>
        <p:nvPicPr>
          <p:cNvPr id="10" name="Object 9"/>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07516" y="3191577"/>
            <a:ext cx="618970" cy="171407"/>
          </a:xfrm>
          <a:prstGeom prst="rect">
            <a:avLst/>
          </a:prstGeom>
        </p:spPr>
      </p:pic>
      <p:pic>
        <p:nvPicPr>
          <p:cNvPr id="11" name="Object 10"/>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61450" y="3024264"/>
            <a:ext cx="171407" cy="971307"/>
          </a:xfrm>
          <a:prstGeom prst="rect">
            <a:avLst/>
          </a:prstGeom>
        </p:spPr>
      </p:pic>
      <p:pic>
        <p:nvPicPr>
          <p:cNvPr id="12" name="Object 11"/>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785454" y="1485600"/>
            <a:ext cx="171407" cy="504699"/>
          </a:xfrm>
          <a:prstGeom prst="rect">
            <a:avLst/>
          </a:prstGeom>
        </p:spPr>
      </p:pic>
      <p:pic>
        <p:nvPicPr>
          <p:cNvPr id="13" name="Object 12"/>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42465" y="3010837"/>
            <a:ext cx="171407" cy="609448"/>
          </a:xfrm>
          <a:prstGeom prst="rect">
            <a:avLst/>
          </a:prstGeom>
        </p:spPr>
      </p:pic>
      <p:pic>
        <p:nvPicPr>
          <p:cNvPr id="14" name="Object 13"/>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694878" y="1667958"/>
            <a:ext cx="980830" cy="171407"/>
          </a:xfrm>
          <a:prstGeom prst="rect">
            <a:avLst/>
          </a:prstGeom>
        </p:spPr>
      </p:pic>
      <p:pic>
        <p:nvPicPr>
          <p:cNvPr id="15" name="Object 14"/>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256726" y="1299147"/>
            <a:ext cx="171407" cy="685629"/>
          </a:xfrm>
          <a:prstGeom prst="rect">
            <a:avLst/>
          </a:prstGeom>
        </p:spPr>
      </p:pic>
      <p:pic>
        <p:nvPicPr>
          <p:cNvPr id="16" name="Object 15"/>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072729" y="1326025"/>
            <a:ext cx="409473" cy="171407"/>
          </a:xfrm>
          <a:prstGeom prst="rect">
            <a:avLst/>
          </a:prstGeom>
        </p:spPr>
      </p:pic>
      <p:pic>
        <p:nvPicPr>
          <p:cNvPr id="17" name="Object 16"/>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858312" y="3001125"/>
            <a:ext cx="552312" cy="171407"/>
          </a:xfrm>
          <a:prstGeom prst="rect">
            <a:avLst/>
          </a:prstGeom>
        </p:spPr>
      </p:pic>
      <p:pic>
        <p:nvPicPr>
          <p:cNvPr id="18" name="Object 17"/>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483695" y="3013028"/>
            <a:ext cx="171407" cy="761810"/>
          </a:xfrm>
          <a:prstGeom prst="rect">
            <a:avLst/>
          </a:prstGeom>
        </p:spPr>
      </p:pic>
      <p:pic>
        <p:nvPicPr>
          <p:cNvPr id="19" name="Object 18"/>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771417" y="3458210"/>
            <a:ext cx="1028443" cy="171407"/>
          </a:xfrm>
          <a:prstGeom prst="rect">
            <a:avLst/>
          </a:prstGeom>
        </p:spPr>
      </p:pic>
      <p:pic>
        <p:nvPicPr>
          <p:cNvPr id="20" name="Object 19"/>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713645" y="1235535"/>
            <a:ext cx="171407" cy="733242"/>
          </a:xfrm>
          <a:prstGeom prst="rect">
            <a:avLst/>
          </a:prstGeom>
        </p:spPr>
      </p:pic>
      <p:pic>
        <p:nvPicPr>
          <p:cNvPr id="21" name="Object 20"/>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204219" y="1210873"/>
            <a:ext cx="733242" cy="171407"/>
          </a:xfrm>
          <a:prstGeom prst="rect">
            <a:avLst/>
          </a:prstGeom>
        </p:spPr>
      </p:pic>
      <p:pic>
        <p:nvPicPr>
          <p:cNvPr id="22" name="Object 21"/>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894359" y="3002005"/>
            <a:ext cx="533267" cy="171407"/>
          </a:xfrm>
          <a:prstGeom prst="rect">
            <a:avLst/>
          </a:prstGeom>
        </p:spPr>
      </p:pic>
      <p:pic>
        <p:nvPicPr>
          <p:cNvPr id="23" name="Object 22"/>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0023626" y="1820320"/>
            <a:ext cx="771332" cy="171407"/>
          </a:xfrm>
          <a:prstGeom prst="rect">
            <a:avLst/>
          </a:prstGeom>
        </p:spPr>
      </p:pic>
      <p:pic>
        <p:nvPicPr>
          <p:cNvPr id="24" name="Object 23"/>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0589868" y="2108379"/>
            <a:ext cx="171407" cy="780855"/>
          </a:xfrm>
          <a:prstGeom prst="rect">
            <a:avLst/>
          </a:prstGeom>
        </p:spPr>
      </p:pic>
      <p:pic>
        <p:nvPicPr>
          <p:cNvPr id="25" name="Object 24"/>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094005" y="3002005"/>
            <a:ext cx="638015" cy="171407"/>
          </a:xfrm>
          <a:prstGeom prst="rect">
            <a:avLst/>
          </a:prstGeom>
        </p:spPr>
      </p:pic>
      <p:pic>
        <p:nvPicPr>
          <p:cNvPr id="26" name="Object 25"/>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5942855" y="1791467"/>
            <a:ext cx="171407" cy="990352"/>
          </a:xfrm>
          <a:prstGeom prst="rect">
            <a:avLst/>
          </a:prstGeom>
        </p:spPr>
      </p:pic>
      <p:pic>
        <p:nvPicPr>
          <p:cNvPr id="27" name="Object 26"/>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110415" y="868058"/>
            <a:ext cx="866558" cy="171407"/>
          </a:xfrm>
          <a:prstGeom prst="rect">
            <a:avLst/>
          </a:prstGeom>
        </p:spPr>
      </p:pic>
      <p:pic>
        <p:nvPicPr>
          <p:cNvPr id="28" name="Object 27"/>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6380888" y="1373900"/>
            <a:ext cx="171407" cy="609448"/>
          </a:xfrm>
          <a:prstGeom prst="rect">
            <a:avLst/>
          </a:prstGeom>
        </p:spPr>
      </p:pic>
      <p:pic>
        <p:nvPicPr>
          <p:cNvPr id="29" name="Object 28"/>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7266115" y="3953386"/>
            <a:ext cx="837990" cy="171407"/>
          </a:xfrm>
          <a:prstGeom prst="rect">
            <a:avLst/>
          </a:prstGeom>
        </p:spPr>
      </p:pic>
      <p:pic>
        <p:nvPicPr>
          <p:cNvPr id="30" name="Object 29"/>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342175" y="944239"/>
            <a:ext cx="647538" cy="171407"/>
          </a:xfrm>
          <a:prstGeom prst="rect">
            <a:avLst/>
          </a:prstGeom>
        </p:spPr>
      </p:pic>
      <p:pic>
        <p:nvPicPr>
          <p:cNvPr id="31" name="Object 30"/>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9910549" y="3267758"/>
            <a:ext cx="847513" cy="171407"/>
          </a:xfrm>
          <a:prstGeom prst="rect">
            <a:avLst/>
          </a:prstGeom>
        </p:spPr>
      </p:pic>
      <p:pic>
        <p:nvPicPr>
          <p:cNvPr id="32" name="Object 31"/>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093744" y="906149"/>
            <a:ext cx="599925" cy="171407"/>
          </a:xfrm>
          <a:prstGeom prst="rect">
            <a:avLst/>
          </a:prstGeom>
        </p:spPr>
      </p:pic>
      <p:pic>
        <p:nvPicPr>
          <p:cNvPr id="33" name="Object 32"/>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5591320" y="3267758"/>
            <a:ext cx="990352" cy="171407"/>
          </a:xfrm>
          <a:prstGeom prst="rect">
            <a:avLst/>
          </a:prstGeom>
        </p:spPr>
      </p:pic>
      <p:pic>
        <p:nvPicPr>
          <p:cNvPr id="34" name="Object 33"/>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45545" y="2103332"/>
            <a:ext cx="171407" cy="1133192"/>
          </a:xfrm>
          <a:prstGeom prst="rect">
            <a:avLst/>
          </a:prstGeom>
        </p:spPr>
      </p:pic>
      <p:pic>
        <p:nvPicPr>
          <p:cNvPr id="35" name="Object 34"/>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0229437" y="1408109"/>
            <a:ext cx="171407" cy="314246"/>
          </a:xfrm>
          <a:prstGeom prst="rect">
            <a:avLst/>
          </a:prstGeom>
        </p:spPr>
      </p:pic>
      <p:pic>
        <p:nvPicPr>
          <p:cNvPr id="36" name="Object 35"/>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8713908" y="4143839"/>
            <a:ext cx="1637890" cy="171407"/>
          </a:xfrm>
          <a:prstGeom prst="rect">
            <a:avLst/>
          </a:prstGeom>
        </p:spPr>
      </p:pic>
      <p:pic>
        <p:nvPicPr>
          <p:cNvPr id="37" name="Object 36"/>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9785445" y="3534391"/>
            <a:ext cx="628493" cy="171407"/>
          </a:xfrm>
          <a:prstGeom prst="rect">
            <a:avLst/>
          </a:prstGeom>
        </p:spPr>
      </p:pic>
      <p:pic>
        <p:nvPicPr>
          <p:cNvPr id="38" name="Object 37"/>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483174" y="1797942"/>
            <a:ext cx="171407" cy="1323644"/>
          </a:xfrm>
          <a:prstGeom prst="rect">
            <a:avLst/>
          </a:prstGeom>
        </p:spPr>
      </p:pic>
      <p:pic>
        <p:nvPicPr>
          <p:cNvPr id="39" name="Object 38"/>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704449" y="353932"/>
            <a:ext cx="171407" cy="933217"/>
          </a:xfrm>
          <a:prstGeom prst="rect">
            <a:avLst/>
          </a:prstGeom>
        </p:spPr>
      </p:pic>
      <p:pic>
        <p:nvPicPr>
          <p:cNvPr id="40" name="Object 39"/>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5932951" y="3724844"/>
            <a:ext cx="990352" cy="171407"/>
          </a:xfrm>
          <a:prstGeom prst="rect">
            <a:avLst/>
          </a:prstGeom>
        </p:spPr>
      </p:pic>
      <p:pic>
        <p:nvPicPr>
          <p:cNvPr id="41" name="Object 40"/>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9823818" y="944239"/>
            <a:ext cx="485654" cy="180930"/>
          </a:xfrm>
          <a:prstGeom prst="rect">
            <a:avLst/>
          </a:prstGeom>
        </p:spPr>
      </p:pic>
      <p:pic>
        <p:nvPicPr>
          <p:cNvPr id="42" name="Object 41"/>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5635533" y="1439415"/>
            <a:ext cx="447563" cy="171407"/>
          </a:xfrm>
          <a:prstGeom prst="rect">
            <a:avLst/>
          </a:prstGeom>
        </p:spPr>
      </p:pic>
      <p:pic>
        <p:nvPicPr>
          <p:cNvPr id="43" name="Object 42"/>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7320325" y="525244"/>
            <a:ext cx="657061" cy="171407"/>
          </a:xfrm>
          <a:prstGeom prst="rect">
            <a:avLst/>
          </a:prstGeom>
        </p:spPr>
      </p:pic>
      <p:pic>
        <p:nvPicPr>
          <p:cNvPr id="44" name="Object 43"/>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008648" y="1077460"/>
            <a:ext cx="171407" cy="818945"/>
          </a:xfrm>
          <a:prstGeom prst="rect">
            <a:avLst/>
          </a:prstGeom>
        </p:spPr>
      </p:pic>
      <p:pic>
        <p:nvPicPr>
          <p:cNvPr id="45" name="Object 44"/>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7610525" y="4410473"/>
            <a:ext cx="1142714" cy="171407"/>
          </a:xfrm>
          <a:prstGeom prst="rect">
            <a:avLst/>
          </a:prstGeom>
        </p:spPr>
      </p:pic>
      <p:pic>
        <p:nvPicPr>
          <p:cNvPr id="46" name="Object 45"/>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6517759" y="4029567"/>
            <a:ext cx="628493" cy="171407"/>
          </a:xfrm>
          <a:prstGeom prst="rect">
            <a:avLst/>
          </a:prstGeom>
        </p:spPr>
      </p:pic>
      <p:pic>
        <p:nvPicPr>
          <p:cNvPr id="47" name="Object 46"/>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8742476" y="320508"/>
            <a:ext cx="171407" cy="428518"/>
          </a:xfrm>
          <a:prstGeom prst="rect">
            <a:avLst/>
          </a:prstGeom>
        </p:spPr>
      </p:pic>
      <p:pic>
        <p:nvPicPr>
          <p:cNvPr id="48" name="Object 47"/>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796183" y="1020420"/>
            <a:ext cx="618970" cy="171407"/>
          </a:xfrm>
          <a:prstGeom prst="rect">
            <a:avLst/>
          </a:prstGeom>
        </p:spPr>
      </p:pic>
      <p:sp>
        <p:nvSpPr>
          <p:cNvPr id="49" name="Object 48"/>
          <p:cNvSpPr/>
          <p:nvPr/>
        </p:nvSpPr>
        <p:spPr>
          <a:xfrm>
            <a:off x="0" y="4989852"/>
            <a:ext cx="12188952" cy="1866433"/>
          </a:xfrm>
          <a:prstGeom prst="rect">
            <a:avLst/>
          </a:prstGeom>
          <a:solidFill>
            <a:srgbClr val="F5F5F5"/>
          </a:solidFill>
        </p:spPr>
        <p:txBody>
          <a:bodyPr/>
          <a:lstStyle/>
          <a:p>
            <a:endParaRPr lang="en-RO"/>
          </a:p>
        </p:txBody>
      </p:sp>
      <p:sp>
        <p:nvSpPr>
          <p:cNvPr id="50" name="Object 49"/>
          <p:cNvSpPr/>
          <p:nvPr/>
        </p:nvSpPr>
        <p:spPr>
          <a:xfrm>
            <a:off x="723719" y="5168401"/>
            <a:ext cx="10741514" cy="1542664"/>
          </a:xfrm>
          <a:prstGeom prst="rect">
            <a:avLst/>
          </a:prstGeom>
          <a:noFill/>
        </p:spPr>
        <p:txBody>
          <a:bodyPr wrap="square" lIns="0" tIns="0" rIns="0" bIns="0" rtlCol="0" anchor="ctr"/>
          <a:lstStyle/>
          <a:p>
            <a:pPr algn="ctr">
              <a:lnSpc>
                <a:spcPts val="6075"/>
              </a:lnSpc>
              <a:buNone/>
            </a:pPr>
            <a:r>
              <a:rPr lang="en-US" sz="5625" b="1" dirty="0">
                <a:solidFill>
                  <a:srgbClr val="000000"/>
                </a:solidFill>
                <a:latin typeface="Roboto" pitchFamily="34" charset="0"/>
                <a:ea typeface="Roboto" pitchFamily="34" charset="-122"/>
                <a:cs typeface="Roboto" pitchFamily="34" charset="-120"/>
              </a:rPr>
              <a:t>Munca pe platforme în statele membre</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5F5F5"/>
        </a:solidFill>
        <a:effectLst/>
      </p:bgPr>
    </p:bg>
    <p:spTree>
      <p:nvGrpSpPr>
        <p:cNvPr id="1" name=""/>
        <p:cNvGrpSpPr/>
        <p:nvPr/>
      </p:nvGrpSpPr>
      <p:grpSpPr>
        <a:xfrm>
          <a:off x="0" y="0"/>
          <a:ext cx="0" cy="0"/>
          <a:chOff x="0" y="0"/>
          <a:chExt cx="0" cy="0"/>
        </a:xfrm>
      </p:grpSpPr>
      <p:sp>
        <p:nvSpPr>
          <p:cNvPr id="2" name="Object 1"/>
          <p:cNvSpPr/>
          <p:nvPr/>
        </p:nvSpPr>
        <p:spPr>
          <a:xfrm>
            <a:off x="0" y="0"/>
            <a:ext cx="4189952" cy="6856285"/>
          </a:xfrm>
          <a:prstGeom prst="rect">
            <a:avLst/>
          </a:prstGeom>
          <a:solidFill>
            <a:srgbClr val="97AA0F"/>
          </a:solidFill>
        </p:spPr>
        <p:txBody>
          <a:bodyPr/>
          <a:lstStyle/>
          <a:p>
            <a:endParaRPr lang="en-RO"/>
          </a:p>
        </p:txBody>
      </p:sp>
      <p:sp>
        <p:nvSpPr>
          <p:cNvPr id="3" name="Object 2"/>
          <p:cNvSpPr/>
          <p:nvPr/>
        </p:nvSpPr>
        <p:spPr>
          <a:xfrm>
            <a:off x="476131" y="3160468"/>
            <a:ext cx="3561459" cy="552312"/>
          </a:xfrm>
          <a:prstGeom prst="rect">
            <a:avLst/>
          </a:prstGeom>
          <a:noFill/>
        </p:spPr>
        <p:txBody>
          <a:bodyPr wrap="square" lIns="0" tIns="0" rIns="0" bIns="0" rtlCol="0" anchor="t"/>
          <a:lstStyle/>
          <a:p>
            <a:pPr algn="l">
              <a:lnSpc>
                <a:spcPts val="4374"/>
              </a:lnSpc>
              <a:buNone/>
            </a:pPr>
            <a:r>
              <a:rPr lang="en-US" sz="3375" b="1" kern="0" spc="34" dirty="0">
                <a:solidFill>
                  <a:srgbClr val="000000"/>
                </a:solidFill>
                <a:latin typeface="Roboto" pitchFamily="34" charset="0"/>
                <a:ea typeface="Roboto" pitchFamily="34" charset="-122"/>
                <a:cs typeface="Roboto" pitchFamily="34" charset="-120"/>
              </a:rPr>
              <a:t>Spania</a:t>
            </a:r>
            <a:endParaRPr lang="en-US" dirty="0"/>
          </a:p>
        </p:txBody>
      </p:sp>
      <p:sp>
        <p:nvSpPr>
          <p:cNvPr id="4" name="Object 3"/>
          <p:cNvSpPr/>
          <p:nvPr/>
        </p:nvSpPr>
        <p:spPr>
          <a:xfrm>
            <a:off x="4456586" y="544426"/>
            <a:ext cx="7541914" cy="5232084"/>
          </a:xfrm>
          <a:prstGeom prst="rect">
            <a:avLst/>
          </a:prstGeom>
          <a:noFill/>
        </p:spPr>
        <p:txBody>
          <a:bodyPr wrap="square" lIns="0" tIns="0" rIns="0" bIns="0" rtlCol="0" anchor="t"/>
          <a:lstStyle/>
          <a:p>
            <a:pPr marL="242900" indent="-242900" algn="just">
              <a:lnSpc>
                <a:spcPts val="2099"/>
              </a:lnSpc>
              <a:buSzPct val="100000"/>
              <a:buChar char="•"/>
            </a:pPr>
            <a:r>
              <a:rPr lang="en-US" sz="1620" kern="0" spc="17" dirty="0">
                <a:solidFill>
                  <a:srgbClr val="000000"/>
                </a:solidFill>
                <a:latin typeface="Roboto" pitchFamily="34" charset="0"/>
                <a:ea typeface="Roboto" pitchFamily="34" charset="-122"/>
                <a:cs typeface="Roboto" pitchFamily="34" charset="-120"/>
              </a:rPr>
              <a:t>Act normativ: Legea 16/2021, care a intrat în vigoare în 2022, introducând măsuri pentru reglementarea muncii dependente în sectorul digital.</a:t>
            </a:r>
          </a:p>
          <a:p>
            <a:pPr marL="242900" indent="-242900" algn="just">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Între cele mai relevante prevederi ale acestui act normativ, se numără:</a:t>
            </a:r>
          </a:p>
          <a:p>
            <a:pPr marL="485800" lvl="1" indent="-242900" algn="just">
              <a:lnSpc>
                <a:spcPts val="2087"/>
              </a:lnSpc>
              <a:buSzPct val="100000"/>
              <a:buChar char="•"/>
            </a:pPr>
            <a:r>
              <a:rPr lang="en-US" sz="1449" kern="0" spc="14" dirty="0">
                <a:solidFill>
                  <a:srgbClr val="000000">
                    <a:alpha val="80000"/>
                  </a:srgbClr>
                </a:solidFill>
                <a:latin typeface="Roboto" pitchFamily="34" charset="0"/>
                <a:ea typeface="Roboto" pitchFamily="34" charset="-122"/>
                <a:cs typeface="Roboto" pitchFamily="34" charset="-120"/>
              </a:rPr>
              <a:t>Recunoașterea statutului de lucrător dependent: în cazul în care angajatorul exercită controlul asupra modului de lucru, iar lucrătorul nu are libertate de a lucra pentru alte platforme și depinde economic de platforma respectivă.</a:t>
            </a:r>
          </a:p>
          <a:p>
            <a:pPr marL="485800" lvl="1" indent="-242900" algn="just">
              <a:lnSpc>
                <a:spcPts val="2087"/>
              </a:lnSpc>
              <a:spcBef>
                <a:spcPts val="212"/>
              </a:spcBef>
              <a:buSzPct val="100000"/>
              <a:buChar char="•"/>
            </a:pPr>
            <a:r>
              <a:rPr lang="en-US" sz="1449" kern="0" spc="14" dirty="0">
                <a:solidFill>
                  <a:srgbClr val="000000">
                    <a:alpha val="80000"/>
                  </a:srgbClr>
                </a:solidFill>
                <a:latin typeface="Roboto" pitchFamily="34" charset="0"/>
                <a:ea typeface="Roboto" pitchFamily="34" charset="-122"/>
                <a:cs typeface="Roboto" pitchFamily="34" charset="-120"/>
              </a:rPr>
              <a:t>Beneficiile recunoscute lucrătorilor sunt:</a:t>
            </a:r>
          </a:p>
          <a:p>
            <a:pPr marL="771550" lvl="2" indent="-285750" algn="just">
              <a:lnSpc>
                <a:spcPts val="2087"/>
              </a:lnSpc>
              <a:spcBef>
                <a:spcPts val="212"/>
              </a:spcBef>
              <a:buSzPct val="100000"/>
              <a:buFont typeface="Wingdings" pitchFamily="2" charset="2"/>
              <a:buChar char="ü"/>
            </a:pPr>
            <a:r>
              <a:rPr lang="en-US" sz="1449" kern="0" spc="14" dirty="0">
                <a:solidFill>
                  <a:srgbClr val="000000">
                    <a:alpha val="80000"/>
                  </a:srgbClr>
                </a:solidFill>
                <a:latin typeface="Roboto" pitchFamily="34" charset="0"/>
                <a:ea typeface="Roboto" pitchFamily="34" charset="-122"/>
                <a:cs typeface="Roboto" pitchFamily="34" charset="-120"/>
              </a:rPr>
              <a:t>Salariu minim: obligația platformei de a plăti salariul minim legal (SMI);</a:t>
            </a:r>
          </a:p>
          <a:p>
            <a:pPr marL="771550" lvl="2" indent="-285750" algn="just">
              <a:lnSpc>
                <a:spcPts val="2087"/>
              </a:lnSpc>
              <a:spcBef>
                <a:spcPts val="212"/>
              </a:spcBef>
              <a:buSzPct val="100000"/>
              <a:buFont typeface="Wingdings" pitchFamily="2" charset="2"/>
              <a:buChar char="ü"/>
            </a:pPr>
            <a:r>
              <a:rPr lang="en-US" sz="1449" kern="0" spc="14" dirty="0">
                <a:solidFill>
                  <a:srgbClr val="000000">
                    <a:alpha val="80000"/>
                  </a:srgbClr>
                </a:solidFill>
                <a:latin typeface="Roboto" pitchFamily="34" charset="0"/>
                <a:ea typeface="Roboto" pitchFamily="34" charset="-122"/>
                <a:cs typeface="Roboto" pitchFamily="34" charset="-120"/>
              </a:rPr>
              <a:t>Concedii plătite: dreptul la concedii și perioade de odihnă plătite;</a:t>
            </a:r>
          </a:p>
          <a:p>
            <a:pPr marL="771550" lvl="2" indent="-285750" algn="just">
              <a:lnSpc>
                <a:spcPts val="2087"/>
              </a:lnSpc>
              <a:spcBef>
                <a:spcPts val="212"/>
              </a:spcBef>
              <a:buSzPct val="100000"/>
              <a:buFont typeface="Wingdings" pitchFamily="2" charset="2"/>
              <a:buChar char="ü"/>
            </a:pPr>
            <a:r>
              <a:rPr lang="en-US" sz="1449" kern="0" spc="14" dirty="0">
                <a:solidFill>
                  <a:srgbClr val="000000">
                    <a:alpha val="80000"/>
                  </a:srgbClr>
                </a:solidFill>
                <a:latin typeface="Roboto" pitchFamily="34" charset="0"/>
                <a:ea typeface="Roboto" pitchFamily="34" charset="-122"/>
                <a:cs typeface="Roboto" pitchFamily="34" charset="-120"/>
              </a:rPr>
              <a:t>Asigurare socială: contribuții obligatorii pentru sănătate, pensii și indemnizații de șomaj;</a:t>
            </a:r>
          </a:p>
          <a:p>
            <a:pPr marL="771550" lvl="2" indent="-285750" algn="just">
              <a:lnSpc>
                <a:spcPts val="2087"/>
              </a:lnSpc>
              <a:spcBef>
                <a:spcPts val="212"/>
              </a:spcBef>
              <a:buSzPct val="100000"/>
              <a:buFont typeface="Wingdings" pitchFamily="2" charset="2"/>
              <a:buChar char="ü"/>
            </a:pPr>
            <a:r>
              <a:rPr lang="en-US" sz="1449" kern="0" spc="14" dirty="0">
                <a:solidFill>
                  <a:srgbClr val="000000">
                    <a:alpha val="80000"/>
                  </a:srgbClr>
                </a:solidFill>
                <a:latin typeface="Roboto" pitchFamily="34" charset="0"/>
                <a:ea typeface="Roboto" pitchFamily="34" charset="-122"/>
                <a:cs typeface="Roboto" pitchFamily="34" charset="-120"/>
              </a:rPr>
              <a:t>Perioade de inactivitate: plata pentru perioadele în care nu sunt activi.</a:t>
            </a:r>
          </a:p>
          <a:p>
            <a:pPr marL="485800" lvl="1" indent="-242900" algn="just">
              <a:lnSpc>
                <a:spcPts val="2087"/>
              </a:lnSpc>
              <a:spcBef>
                <a:spcPts val="212"/>
              </a:spcBef>
              <a:buSzPct val="100000"/>
              <a:buChar char="•"/>
            </a:pPr>
            <a:r>
              <a:rPr lang="en-US" sz="1449" kern="0" spc="14" dirty="0">
                <a:solidFill>
                  <a:srgbClr val="000000">
                    <a:alpha val="80000"/>
                  </a:srgbClr>
                </a:solidFill>
                <a:latin typeface="Roboto" pitchFamily="34" charset="0"/>
                <a:ea typeface="Roboto" pitchFamily="34" charset="-122"/>
                <a:cs typeface="Roboto" pitchFamily="34" charset="-120"/>
              </a:rPr>
              <a:t>De asemenea, platformele trebuie să ofere informații clare despre modul de atribuirea a sarcinilor, evaluări și remunerație și să furnizeze rapoarte periodice despre modul în care se atribuie sarcinile și se calculează remunerația. </a:t>
            </a:r>
          </a:p>
          <a:p>
            <a:pPr marL="485800" lvl="1" indent="-242900" algn="just">
              <a:lnSpc>
                <a:spcPts val="2087"/>
              </a:lnSpc>
              <a:spcBef>
                <a:spcPts val="212"/>
              </a:spcBef>
              <a:buSzPct val="100000"/>
              <a:buChar char="•"/>
            </a:pPr>
            <a:r>
              <a:rPr lang="en-US" sz="1449" kern="0" spc="14" dirty="0">
                <a:solidFill>
                  <a:srgbClr val="000000">
                    <a:alpha val="80000"/>
                  </a:srgbClr>
                </a:solidFill>
                <a:latin typeface="Roboto" pitchFamily="34" charset="0"/>
                <a:ea typeface="Roboto" pitchFamily="34" charset="-122"/>
                <a:cs typeface="Roboto" pitchFamily="34" charset="-120"/>
              </a:rPr>
              <a:t>Lucrătorii au dreptul să ceară informații despre deciziile automate care îi afectează și să conteste deciziile discriminatorii sau arbitrare în instanță.</a:t>
            </a:r>
            <a:endParaRPr lang="en-US" dirty="0"/>
          </a:p>
        </p:txBody>
      </p:sp>
      <p:sp>
        <p:nvSpPr>
          <p:cNvPr id="5" name="Object 4"/>
          <p:cNvSpPr/>
          <p:nvPr/>
        </p:nvSpPr>
        <p:spPr>
          <a:xfrm>
            <a:off x="11769957" y="6499782"/>
            <a:ext cx="228543" cy="238065"/>
          </a:xfrm>
          <a:prstGeom prst="rect">
            <a:avLst/>
          </a:prstGeom>
          <a:noFill/>
        </p:spPr>
        <p:txBody>
          <a:bodyPr/>
          <a:lstStyle/>
          <a:p>
            <a:endParaRPr lang="en-RO"/>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7522869" y="476131"/>
            <a:ext cx="4189952" cy="5523119"/>
          </a:xfrm>
          <a:prstGeom prst="rect">
            <a:avLst/>
          </a:prstGeom>
          <a:solidFill>
            <a:srgbClr val="97AA0F"/>
          </a:solidFill>
        </p:spPr>
        <p:txBody>
          <a:bodyPr/>
          <a:lstStyle/>
          <a:p>
            <a:endParaRPr lang="en-RO"/>
          </a:p>
        </p:txBody>
      </p:sp>
      <p:sp>
        <p:nvSpPr>
          <p:cNvPr id="3" name="Object 2"/>
          <p:cNvSpPr/>
          <p:nvPr/>
        </p:nvSpPr>
        <p:spPr>
          <a:xfrm>
            <a:off x="8868891" y="2715881"/>
            <a:ext cx="1497908" cy="542789"/>
          </a:xfrm>
          <a:prstGeom prst="rect">
            <a:avLst/>
          </a:prstGeom>
          <a:noFill/>
        </p:spPr>
        <p:txBody>
          <a:bodyPr wrap="square" lIns="0" tIns="0" rIns="0" bIns="0" rtlCol="0" anchor="ctr"/>
          <a:lstStyle/>
          <a:p>
            <a:pPr algn="ctr">
              <a:lnSpc>
                <a:spcPts val="4320"/>
              </a:lnSpc>
              <a:buNone/>
            </a:pPr>
            <a:r>
              <a:rPr lang="en-US" sz="3750" b="1" dirty="0">
                <a:solidFill>
                  <a:srgbClr val="000000"/>
                </a:solidFill>
                <a:latin typeface="Roboto" pitchFamily="34" charset="0"/>
                <a:ea typeface="Roboto" pitchFamily="34" charset="-122"/>
                <a:cs typeface="Roboto" pitchFamily="34" charset="-120"/>
              </a:rPr>
              <a:t>Franța</a:t>
            </a:r>
            <a:endParaRPr lang="en-US" dirty="0"/>
          </a:p>
        </p:txBody>
      </p:sp>
      <p:sp>
        <p:nvSpPr>
          <p:cNvPr id="4" name="Object 3"/>
          <p:cNvSpPr/>
          <p:nvPr/>
        </p:nvSpPr>
        <p:spPr>
          <a:xfrm>
            <a:off x="253304" y="526943"/>
            <a:ext cx="7122919" cy="5463454"/>
          </a:xfrm>
          <a:prstGeom prst="rect">
            <a:avLst/>
          </a:prstGeom>
          <a:noFill/>
        </p:spPr>
        <p:txBody>
          <a:bodyPr wrap="square" lIns="0" tIns="0" rIns="0" bIns="0" rtlCol="0" anchor="t"/>
          <a:lstStyle/>
          <a:p>
            <a:pPr marL="242900" indent="-242900" algn="just">
              <a:lnSpc>
                <a:spcPts val="2099"/>
              </a:lnSpc>
              <a:buSzPct val="100000"/>
              <a:buChar char="•"/>
            </a:pPr>
            <a:r>
              <a:rPr lang="en-US" sz="1620" kern="0" spc="17" dirty="0">
                <a:solidFill>
                  <a:srgbClr val="000000"/>
                </a:solidFill>
                <a:latin typeface="Roboto" pitchFamily="34" charset="0"/>
                <a:ea typeface="Roboto" pitchFamily="34" charset="-122"/>
                <a:cs typeface="Roboto" pitchFamily="34" charset="-120"/>
              </a:rPr>
              <a:t>Franța a adoptat mai multe acte normative în materie, încă din 2018.</a:t>
            </a:r>
          </a:p>
          <a:p>
            <a:pPr marL="242900" indent="-242900" algn="just">
              <a:lnSpc>
                <a:spcPts val="2099"/>
              </a:lnSpc>
              <a:spcBef>
                <a:spcPts val="1291"/>
              </a:spcBef>
              <a:buSzPct val="100000"/>
              <a:buChar char="•"/>
            </a:pPr>
            <a:r>
              <a:rPr lang="en-US" sz="1620" b="1" kern="0" spc="17" dirty="0">
                <a:solidFill>
                  <a:srgbClr val="000000"/>
                </a:solidFill>
                <a:latin typeface="Roboto" pitchFamily="34" charset="0"/>
                <a:ea typeface="Roboto" pitchFamily="34" charset="-122"/>
                <a:cs typeface="Roboto" pitchFamily="34" charset="-120"/>
              </a:rPr>
              <a:t>Statut</a:t>
            </a:r>
            <a:r>
              <a:rPr lang="en-US" sz="1620" kern="0" spc="17" dirty="0">
                <a:solidFill>
                  <a:srgbClr val="000000"/>
                </a:solidFill>
                <a:latin typeface="Roboto" pitchFamily="34" charset="0"/>
                <a:ea typeface="Roboto" pitchFamily="34" charset="-122"/>
                <a:cs typeface="Roboto" pitchFamily="34" charset="-120"/>
              </a:rPr>
              <a:t>: lucrătorii pot fi considerați dependenți dacă se dovedește dependența economică, controlul exercitat de platformă sau limitarea dreptului de a lucra pentru alte platforme.</a:t>
            </a:r>
          </a:p>
          <a:p>
            <a:pPr marL="242900" indent="-242900" algn="just">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Platformele au obligația de a garanta cel în plată cel puțin salariul de bază minim brut pe țară (SMIC), indiferent de tipul de contract (contract de muncă sau de colaborare). Plata se face în mod direct, pe baza orelor raportate, și trebuie să includă contribuțiile sociale corespunzătoare.</a:t>
            </a:r>
          </a:p>
          <a:p>
            <a:pPr marL="242900" indent="-242900" algn="just">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În cazul lucrătorilor independenți, platformele trebuie să contribuie la sistemele de asigurări sociale de sănătate (incluzând maternitatea), pensii și șomaj.</a:t>
            </a:r>
          </a:p>
          <a:p>
            <a:pPr marL="242900" indent="-242900" algn="just">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Recunoașterea drepturilor sociale fundamentale pentru toți lucrătorii platformelor, inclusiv cei considerați colaboratori independenți.</a:t>
            </a:r>
          </a:p>
          <a:p>
            <a:pPr marL="242900" indent="-242900" algn="just">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Implementarea unor mecanisme de monitorizare și sancționare a platformelor care nu respectă aceste obligații.</a:t>
            </a:r>
            <a:endParaRPr lang="en-US" dirty="0"/>
          </a:p>
        </p:txBody>
      </p:sp>
      <p:sp>
        <p:nvSpPr>
          <p:cNvPr id="5" name="Object 4"/>
          <p:cNvSpPr/>
          <p:nvPr/>
        </p:nvSpPr>
        <p:spPr>
          <a:xfrm>
            <a:off x="11769957" y="6499782"/>
            <a:ext cx="228543" cy="238065"/>
          </a:xfrm>
          <a:prstGeom prst="rect">
            <a:avLst/>
          </a:prstGeom>
          <a:noFill/>
        </p:spPr>
        <p:txBody>
          <a:bodyPr/>
          <a:lstStyle/>
          <a:p>
            <a:endParaRPr lang="en-RO"/>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0"/>
            <a:ext cx="12188952" cy="3428143"/>
          </a:xfrm>
          <a:prstGeom prst="rect">
            <a:avLst/>
          </a:prstGeom>
          <a:solidFill>
            <a:srgbClr val="F5F5F5"/>
          </a:solidFill>
        </p:spPr>
        <p:txBody>
          <a:bodyPr/>
          <a:lstStyle/>
          <a:p>
            <a:endParaRPr lang="en-RO"/>
          </a:p>
        </p:txBody>
      </p:sp>
      <p:pic>
        <p:nvPicPr>
          <p:cNvPr id="3" name="Object 2" descr="865091"/>
          <p:cNvPicPr>
            <a:picLocks noChangeAspect="1"/>
          </p:cNvPicPr>
          <p:nvPr/>
        </p:nvPicPr>
        <p:blipFill>
          <a:blip r:embed="rId3"/>
          <a:srcRect l="617" t="29159" r="617" b="29159"/>
          <a:stretch/>
        </p:blipFill>
        <p:spPr>
          <a:xfrm>
            <a:off x="0" y="0"/>
            <a:ext cx="12188952" cy="3428143"/>
          </a:xfrm>
          <a:prstGeom prst="rect">
            <a:avLst/>
          </a:prstGeom>
        </p:spPr>
      </p:pic>
      <p:sp>
        <p:nvSpPr>
          <p:cNvPr id="4" name="Object 3"/>
          <p:cNvSpPr/>
          <p:nvPr/>
        </p:nvSpPr>
        <p:spPr>
          <a:xfrm>
            <a:off x="476131" y="4657900"/>
            <a:ext cx="9842951" cy="752287"/>
          </a:xfrm>
          <a:prstGeom prst="rect">
            <a:avLst/>
          </a:prstGeom>
          <a:noFill/>
        </p:spPr>
        <p:txBody>
          <a:bodyPr wrap="square" lIns="0" tIns="0" rIns="0" bIns="0" rtlCol="0" anchor="ctr"/>
          <a:lstStyle/>
          <a:p>
            <a:pPr algn="l">
              <a:lnSpc>
                <a:spcPts val="5978"/>
              </a:lnSpc>
              <a:buNone/>
            </a:pPr>
            <a:r>
              <a:rPr lang="en-US" sz="4613" b="1" kern="0" spc="46" dirty="0">
                <a:solidFill>
                  <a:srgbClr val="FFFFFF"/>
                </a:solidFill>
                <a:latin typeface="Roboto" pitchFamily="34" charset="0"/>
                <a:ea typeface="Roboto" pitchFamily="34" charset="-122"/>
                <a:cs typeface="Roboto" pitchFamily="34" charset="-120"/>
              </a:rPr>
              <a:t>Munca pe platforme în România</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2" cy="1295077"/>
          </a:xfrm>
          <a:prstGeom prst="rect">
            <a:avLst/>
          </a:prstGeom>
          <a:solidFill>
            <a:srgbClr val="F5F5F5"/>
          </a:solidFill>
        </p:spPr>
        <p:txBody>
          <a:bodyPr/>
          <a:lstStyle/>
          <a:p>
            <a:endParaRPr lang="en-RO"/>
          </a:p>
        </p:txBody>
      </p:sp>
      <p:sp>
        <p:nvSpPr>
          <p:cNvPr id="3" name="Object 2"/>
          <p:cNvSpPr/>
          <p:nvPr/>
        </p:nvSpPr>
        <p:spPr>
          <a:xfrm>
            <a:off x="0" y="387600"/>
            <a:ext cx="12188952" cy="542789"/>
          </a:xfrm>
          <a:prstGeom prst="rect">
            <a:avLst/>
          </a:prstGeom>
          <a:noFill/>
        </p:spPr>
        <p:txBody>
          <a:bodyPr wrap="square" lIns="0" tIns="0" rIns="0" bIns="0" rtlCol="0" anchor="t"/>
          <a:lstStyle/>
          <a:p>
            <a:pPr algn="ctr">
              <a:lnSpc>
                <a:spcPts val="4320"/>
              </a:lnSpc>
              <a:buNone/>
            </a:pPr>
            <a:r>
              <a:rPr lang="en-US" sz="3750" b="1" dirty="0">
                <a:solidFill>
                  <a:srgbClr val="000000"/>
                </a:solidFill>
                <a:latin typeface="Roboto" pitchFamily="34" charset="0"/>
                <a:ea typeface="Roboto" pitchFamily="34" charset="-122"/>
                <a:cs typeface="Roboto" pitchFamily="34" charset="-120"/>
              </a:rPr>
              <a:t>Context</a:t>
            </a:r>
            <a:endParaRPr lang="en-US" dirty="0"/>
          </a:p>
        </p:txBody>
      </p:sp>
      <p:pic>
        <p:nvPicPr>
          <p:cNvPr id="4" name="Object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608" y="2209247"/>
            <a:ext cx="4599425" cy="1066533"/>
          </a:xfrm>
          <a:prstGeom prst="rect">
            <a:avLst/>
          </a:prstGeom>
        </p:spPr>
      </p:pic>
      <p:sp>
        <p:nvSpPr>
          <p:cNvPr id="5" name="Object 4"/>
          <p:cNvSpPr/>
          <p:nvPr/>
        </p:nvSpPr>
        <p:spPr>
          <a:xfrm>
            <a:off x="666583" y="2550871"/>
            <a:ext cx="3983728" cy="380905"/>
          </a:xfrm>
          <a:prstGeom prst="rect">
            <a:avLst/>
          </a:prstGeom>
          <a:noFill/>
        </p:spPr>
        <p:txBody>
          <a:bodyPr wrap="square" lIns="0" tIns="0" rIns="0" bIns="0" rtlCol="0" anchor="ctr"/>
          <a:lstStyle/>
          <a:p>
            <a:pPr algn="l">
              <a:lnSpc>
                <a:spcPts val="1556"/>
              </a:lnSpc>
              <a:buNone/>
            </a:pPr>
            <a:r>
              <a:rPr lang="en-US" sz="1200" kern="0" spc="12" dirty="0">
                <a:solidFill>
                  <a:srgbClr val="000000"/>
                </a:solidFill>
                <a:latin typeface="Roboto" pitchFamily="34" charset="0"/>
                <a:ea typeface="Roboto" pitchFamily="34" charset="-122"/>
                <a:cs typeface="Roboto" pitchFamily="34" charset="-120"/>
              </a:rPr>
              <a:t>Singura reglementare e OUG 49/2019 privind transportul alternativ</a:t>
            </a:r>
            <a:endParaRPr lang="en-US" dirty="0"/>
          </a:p>
        </p:txBody>
      </p:sp>
      <p:pic>
        <p:nvPicPr>
          <p:cNvPr id="6" name="Object 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608" y="3351962"/>
            <a:ext cx="6284928" cy="1066533"/>
          </a:xfrm>
          <a:prstGeom prst="rect">
            <a:avLst/>
          </a:prstGeom>
        </p:spPr>
      </p:pic>
      <p:sp>
        <p:nvSpPr>
          <p:cNvPr id="7" name="Object 6"/>
          <p:cNvSpPr/>
          <p:nvPr/>
        </p:nvSpPr>
        <p:spPr>
          <a:xfrm>
            <a:off x="666583" y="3693586"/>
            <a:ext cx="5843347" cy="380905"/>
          </a:xfrm>
          <a:prstGeom prst="rect">
            <a:avLst/>
          </a:prstGeom>
          <a:noFill/>
        </p:spPr>
        <p:txBody>
          <a:bodyPr wrap="square" lIns="0" tIns="0" rIns="0" bIns="0" rtlCol="0" anchor="ctr"/>
          <a:lstStyle/>
          <a:p>
            <a:pPr algn="l">
              <a:lnSpc>
                <a:spcPts val="1556"/>
              </a:lnSpc>
              <a:buNone/>
            </a:pPr>
            <a:r>
              <a:rPr lang="en-US" sz="1200" kern="0" spc="12" dirty="0">
                <a:solidFill>
                  <a:srgbClr val="000000"/>
                </a:solidFill>
                <a:latin typeface="Roboto" pitchFamily="34" charset="0"/>
                <a:ea typeface="Roboto" pitchFamily="34" charset="-122"/>
                <a:cs typeface="Roboto" pitchFamily="34" charset="-120"/>
              </a:rPr>
              <a:t>Lucrătorii pe platforme prestează munca cu precădere prin intermediari ceea ce paradoxal, îi plasează într-o situație mai nefavorabilă.</a:t>
            </a:r>
            <a:endParaRPr lang="en-US" dirty="0"/>
          </a:p>
        </p:txBody>
      </p:sp>
      <p:pic>
        <p:nvPicPr>
          <p:cNvPr id="8" name="Object 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6608" y="4494676"/>
            <a:ext cx="8770332" cy="1295077"/>
          </a:xfrm>
          <a:prstGeom prst="rect">
            <a:avLst/>
          </a:prstGeom>
        </p:spPr>
      </p:pic>
      <p:sp>
        <p:nvSpPr>
          <p:cNvPr id="9" name="Object 8"/>
          <p:cNvSpPr/>
          <p:nvPr/>
        </p:nvSpPr>
        <p:spPr>
          <a:xfrm>
            <a:off x="666583" y="4741074"/>
            <a:ext cx="8578109" cy="571357"/>
          </a:xfrm>
          <a:prstGeom prst="rect">
            <a:avLst/>
          </a:prstGeom>
          <a:noFill/>
        </p:spPr>
        <p:txBody>
          <a:bodyPr wrap="square" lIns="0" tIns="0" rIns="0" bIns="0" rtlCol="0" anchor="ctr"/>
          <a:lstStyle/>
          <a:p>
            <a:pPr algn="l">
              <a:lnSpc>
                <a:spcPts val="1556"/>
              </a:lnSpc>
              <a:buNone/>
            </a:pPr>
            <a:r>
              <a:rPr lang="en-US" sz="1200" kern="0" spc="12" dirty="0">
                <a:solidFill>
                  <a:srgbClr val="000000"/>
                </a:solidFill>
                <a:latin typeface="Roboto" pitchFamily="34" charset="0"/>
                <a:ea typeface="Roboto" pitchFamily="34" charset="-122"/>
                <a:cs typeface="Roboto" pitchFamily="34" charset="-120"/>
              </a:rPr>
              <a:t>Platforme digitale sunt protejate de riscul recalificării raporturilor încheiate cu lucrătorii pe platforme în raporturi de </a:t>
            </a:r>
          </a:p>
          <a:p>
            <a:pPr algn="l">
              <a:lnSpc>
                <a:spcPts val="1556"/>
              </a:lnSpc>
              <a:buNone/>
            </a:pPr>
            <a:r>
              <a:rPr lang="en-US" sz="1200" kern="0" spc="12" dirty="0" err="1">
                <a:solidFill>
                  <a:srgbClr val="000000"/>
                </a:solidFill>
                <a:latin typeface="Roboto" pitchFamily="34" charset="0"/>
                <a:ea typeface="Roboto" pitchFamily="34" charset="-122"/>
                <a:cs typeface="Roboto" pitchFamily="34" charset="-120"/>
              </a:rPr>
              <a:t>muncă</a:t>
            </a:r>
            <a:r>
              <a:rPr lang="en-US" sz="1200" kern="0" spc="12" dirty="0">
                <a:solidFill>
                  <a:srgbClr val="000000"/>
                </a:solidFill>
                <a:latin typeface="Roboto" pitchFamily="34" charset="0"/>
                <a:ea typeface="Roboto" pitchFamily="34" charset="-122"/>
                <a:cs typeface="Roboto" pitchFamily="34" charset="-120"/>
              </a:rPr>
              <a:t>, iar intermediarii acționează de fapt ca niște agenți de muncă temporară mascați care încasează comisioane, reținute din remunerația primită de lucrători pentru serviciile pe care le prestează</a:t>
            </a:r>
            <a:endParaRPr lang="en-US" dirty="0"/>
          </a:p>
        </p:txBody>
      </p:sp>
      <p:sp>
        <p:nvSpPr>
          <p:cNvPr id="10" name="Object 9"/>
          <p:cNvSpPr/>
          <p:nvPr/>
        </p:nvSpPr>
        <p:spPr>
          <a:xfrm>
            <a:off x="11769957" y="6499782"/>
            <a:ext cx="228543" cy="238065"/>
          </a:xfrm>
          <a:prstGeom prst="rect">
            <a:avLst/>
          </a:prstGeom>
          <a:noFill/>
        </p:spPr>
        <p:txBody>
          <a:bodyPr/>
          <a:lstStyle/>
          <a:p>
            <a:endParaRPr lang="en-RO"/>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7600"/>
            <a:ext cx="12188952" cy="542789"/>
          </a:xfrm>
          <a:prstGeom prst="rect">
            <a:avLst/>
          </a:prstGeom>
          <a:noFill/>
        </p:spPr>
        <p:txBody>
          <a:bodyPr wrap="square" lIns="0" tIns="0" rIns="0" bIns="0" rtlCol="0" anchor="t"/>
          <a:lstStyle/>
          <a:p>
            <a:pPr algn="ctr">
              <a:lnSpc>
                <a:spcPts val="4320"/>
              </a:lnSpc>
              <a:buNone/>
            </a:pPr>
            <a:r>
              <a:rPr lang="en-US" sz="3750" b="1" dirty="0">
                <a:solidFill>
                  <a:srgbClr val="000000"/>
                </a:solidFill>
                <a:latin typeface="Roboto" pitchFamily="34" charset="0"/>
                <a:ea typeface="Roboto" pitchFamily="34" charset="-122"/>
                <a:cs typeface="Roboto" pitchFamily="34" charset="-120"/>
              </a:rPr>
              <a:t>(...)</a:t>
            </a:r>
            <a:endParaRPr lang="en-US" dirty="0"/>
          </a:p>
        </p:txBody>
      </p:sp>
      <p:sp>
        <p:nvSpPr>
          <p:cNvPr id="3" name="Object 2"/>
          <p:cNvSpPr/>
          <p:nvPr/>
        </p:nvSpPr>
        <p:spPr>
          <a:xfrm>
            <a:off x="2237815" y="1870599"/>
            <a:ext cx="8484653" cy="3843716"/>
          </a:xfrm>
          <a:prstGeom prst="rect">
            <a:avLst/>
          </a:prstGeom>
          <a:noFill/>
        </p:spPr>
        <p:txBody>
          <a:bodyPr wrap="square" lIns="0" tIns="0" rIns="0" bIns="0" rtlCol="0" anchor="t"/>
          <a:lstStyle/>
          <a:p>
            <a:pPr marL="242900" indent="-242900" algn="just">
              <a:lnSpc>
                <a:spcPts val="2099"/>
              </a:lnSpc>
              <a:buSzPct val="100000"/>
              <a:buChar char="•"/>
            </a:pPr>
            <a:r>
              <a:rPr lang="en-US" sz="1620" kern="0" spc="17" dirty="0">
                <a:solidFill>
                  <a:srgbClr val="000000"/>
                </a:solidFill>
                <a:latin typeface="Roboto" pitchFamily="34" charset="0"/>
                <a:ea typeface="Roboto" pitchFamily="34" charset="-122"/>
                <a:cs typeface="Roboto" pitchFamily="34" charset="-120"/>
              </a:rPr>
              <a:t>Lucrătorii muncesc ca și cum ar fi independenți, adică: (i) prestează munca cu bunurile proprii; (ii) își stabilesc singuri programul de lucru, având uneori obligația de a asigura un anumit număr minim de curse; (iii) sunt remunerați în fapt exclusiv prin raportare la timpul lucrat; (iv) deci suportă riscurile activității lor, însă remunerația lor este taxată după regulile aplicabile veniturilor din salarii.</a:t>
            </a:r>
          </a:p>
          <a:p>
            <a:pPr marL="242900" indent="-242900" algn="just">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Indiferent de munca efectiv prestată de aceștia și de sumele pe care le câștigă, aceștia trebuie să plătească lunar contribuțiile sociale către angajatorul lor, inclusiv aferente unei eventuale munci suplimentare, raportate la un câștig scriptic și nu real.</a:t>
            </a:r>
          </a:p>
          <a:p>
            <a:pPr marL="242900" indent="-242900" algn="just">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Preocupările pentru reglementarea muncii pe platforme au venit exclusiv din partea ANAF, care încearcă să combată munca nedeclarată/subdeclarată, însă garantarea drepturilor lucrătorilor e un subiect încă ignorat.</a:t>
            </a:r>
          </a:p>
          <a:p>
            <a:pPr marL="242900" indent="-242900" algn="just">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Directiva privind munca pe platforme trebuie transpusă până la 2 </a:t>
            </a:r>
            <a:r>
              <a:rPr lang="en-US" sz="1620" kern="0" spc="17" dirty="0" err="1">
                <a:solidFill>
                  <a:srgbClr val="000000"/>
                </a:solidFill>
                <a:latin typeface="Roboto" pitchFamily="34" charset="0"/>
                <a:ea typeface="Roboto" pitchFamily="34" charset="-122"/>
                <a:cs typeface="Roboto" pitchFamily="34" charset="-120"/>
              </a:rPr>
              <a:t>decembrie</a:t>
            </a:r>
            <a:r>
              <a:rPr lang="en-US" sz="1620" kern="0" spc="17" dirty="0">
                <a:solidFill>
                  <a:srgbClr val="000000"/>
                </a:solidFill>
                <a:latin typeface="Roboto" pitchFamily="34" charset="0"/>
                <a:ea typeface="Roboto" pitchFamily="34" charset="-122"/>
                <a:cs typeface="Roboto" pitchFamily="34" charset="-120"/>
              </a:rPr>
              <a:t> 2026.</a:t>
            </a:r>
            <a:endParaRPr lang="en-US" dirty="0"/>
          </a:p>
        </p:txBody>
      </p:sp>
      <p:sp>
        <p:nvSpPr>
          <p:cNvPr id="4" name="Object 3"/>
          <p:cNvSpPr/>
          <p:nvPr/>
        </p:nvSpPr>
        <p:spPr>
          <a:xfrm>
            <a:off x="11769957" y="6499782"/>
            <a:ext cx="228543" cy="238065"/>
          </a:xfrm>
          <a:prstGeom prst="rect">
            <a:avLst/>
          </a:prstGeom>
          <a:noFill/>
        </p:spPr>
        <p:txBody>
          <a:bodyPr/>
          <a:lstStyle/>
          <a:p>
            <a:endParaRPr lang="en-RO"/>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5F5F5"/>
        </a:solidFill>
        <a:effectLst/>
      </p:bgPr>
    </p:bg>
    <p:spTree>
      <p:nvGrpSpPr>
        <p:cNvPr id="1" name=""/>
        <p:cNvGrpSpPr/>
        <p:nvPr/>
      </p:nvGrpSpPr>
      <p:grpSpPr>
        <a:xfrm>
          <a:off x="0" y="0"/>
          <a:ext cx="0" cy="0"/>
          <a:chOff x="0" y="0"/>
          <a:chExt cx="0" cy="0"/>
        </a:xfrm>
      </p:grpSpPr>
      <p:sp>
        <p:nvSpPr>
          <p:cNvPr id="2" name="Object 1"/>
          <p:cNvSpPr/>
          <p:nvPr/>
        </p:nvSpPr>
        <p:spPr>
          <a:xfrm>
            <a:off x="476131" y="476131"/>
            <a:ext cx="11236690" cy="2952012"/>
          </a:xfrm>
          <a:prstGeom prst="rect">
            <a:avLst/>
          </a:prstGeom>
          <a:solidFill>
            <a:srgbClr val="F5F5F5"/>
          </a:solidFill>
        </p:spPr>
        <p:txBody>
          <a:bodyPr/>
          <a:lstStyle/>
          <a:p>
            <a:endParaRPr lang="en-RO"/>
          </a:p>
        </p:txBody>
      </p:sp>
      <p:pic>
        <p:nvPicPr>
          <p:cNvPr id="3" name="Object 2"/>
          <p:cNvPicPr>
            <a:picLocks noChangeAspect="1"/>
          </p:cNvPicPr>
          <p:nvPr/>
        </p:nvPicPr>
        <p:blipFill>
          <a:blip r:embed="rId3"/>
          <a:srcRect t="26728" b="26728"/>
          <a:stretch/>
        </p:blipFill>
        <p:spPr>
          <a:xfrm>
            <a:off x="476131" y="476131"/>
            <a:ext cx="11236690" cy="2952012"/>
          </a:xfrm>
          <a:prstGeom prst="rect">
            <a:avLst/>
          </a:prstGeom>
        </p:spPr>
      </p:pic>
      <p:sp>
        <p:nvSpPr>
          <p:cNvPr id="4" name="Object 3"/>
          <p:cNvSpPr/>
          <p:nvPr/>
        </p:nvSpPr>
        <p:spPr>
          <a:xfrm>
            <a:off x="752287" y="4268514"/>
            <a:ext cx="10684378" cy="1542664"/>
          </a:xfrm>
          <a:prstGeom prst="rect">
            <a:avLst/>
          </a:prstGeom>
          <a:noFill/>
        </p:spPr>
        <p:txBody>
          <a:bodyPr wrap="square" lIns="0" tIns="0" rIns="0" bIns="0" rtlCol="0" anchor="ctr"/>
          <a:lstStyle/>
          <a:p>
            <a:pPr algn="ctr">
              <a:lnSpc>
                <a:spcPts val="6075"/>
              </a:lnSpc>
              <a:buNone/>
            </a:pPr>
            <a:r>
              <a:rPr lang="en-US" sz="5625" b="1" dirty="0">
                <a:solidFill>
                  <a:srgbClr val="000000"/>
                </a:solidFill>
                <a:latin typeface="Roboto" pitchFamily="34" charset="0"/>
                <a:ea typeface="Roboto" pitchFamily="34" charset="-122"/>
                <a:cs typeface="Roboto" pitchFamily="34" charset="-120"/>
              </a:rPr>
              <a:t>Proiect de lege privind munca pe platforme</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7600"/>
            <a:ext cx="12188952" cy="542789"/>
          </a:xfrm>
          <a:prstGeom prst="rect">
            <a:avLst/>
          </a:prstGeom>
          <a:noFill/>
        </p:spPr>
        <p:txBody>
          <a:bodyPr wrap="square" lIns="0" tIns="0" rIns="0" bIns="0" rtlCol="0" anchor="t"/>
          <a:lstStyle/>
          <a:p>
            <a:pPr algn="ctr">
              <a:lnSpc>
                <a:spcPts val="4320"/>
              </a:lnSpc>
              <a:buNone/>
            </a:pPr>
            <a:r>
              <a:rPr lang="en-US" sz="3750" b="1" dirty="0">
                <a:solidFill>
                  <a:srgbClr val="000000"/>
                </a:solidFill>
                <a:latin typeface="Roboto" pitchFamily="34" charset="0"/>
                <a:ea typeface="Roboto" pitchFamily="34" charset="-122"/>
                <a:cs typeface="Roboto" pitchFamily="34" charset="-120"/>
              </a:rPr>
              <a:t>Principii de reglementare</a:t>
            </a:r>
            <a:endParaRPr lang="en-US" dirty="0"/>
          </a:p>
        </p:txBody>
      </p:sp>
      <p:sp>
        <p:nvSpPr>
          <p:cNvPr id="3" name="Object 2"/>
          <p:cNvSpPr/>
          <p:nvPr/>
        </p:nvSpPr>
        <p:spPr>
          <a:xfrm>
            <a:off x="1476006" y="2620625"/>
            <a:ext cx="1428393" cy="1428393"/>
          </a:xfrm>
          <a:prstGeom prst="ellipse">
            <a:avLst/>
          </a:prstGeom>
          <a:solidFill>
            <a:srgbClr val="00A0B0"/>
          </a:solidFill>
        </p:spPr>
        <p:txBody>
          <a:bodyPr/>
          <a:lstStyle/>
          <a:p>
            <a:endParaRPr lang="en-RO"/>
          </a:p>
        </p:txBody>
      </p:sp>
      <p:pic>
        <p:nvPicPr>
          <p:cNvPr id="4" name="Object 3"/>
          <p:cNvPicPr>
            <a:picLocks noChangeAspect="1"/>
          </p:cNvPicPr>
          <p:nvPr/>
        </p:nvPicPr>
        <p:blipFill>
          <a:blip r:embed="rId3"/>
          <a:srcRect/>
          <a:stretch/>
        </p:blipFill>
        <p:spPr>
          <a:xfrm>
            <a:off x="1476006" y="2620625"/>
            <a:ext cx="1428393" cy="1428393"/>
          </a:xfrm>
          <a:prstGeom prst="ellipse">
            <a:avLst/>
          </a:prstGeom>
        </p:spPr>
      </p:pic>
      <p:sp>
        <p:nvSpPr>
          <p:cNvPr id="5" name="Object 4"/>
          <p:cNvSpPr/>
          <p:nvPr/>
        </p:nvSpPr>
        <p:spPr>
          <a:xfrm>
            <a:off x="1708358" y="4132936"/>
            <a:ext cx="963689" cy="295201"/>
          </a:xfrm>
          <a:prstGeom prst="rect">
            <a:avLst/>
          </a:prstGeom>
          <a:noFill/>
        </p:spPr>
        <p:txBody>
          <a:bodyPr wrap="square" lIns="0" tIns="0" rIns="0" bIns="0" rtlCol="0" anchor="t"/>
          <a:lstStyle/>
          <a:p>
            <a:pPr algn="ctr">
              <a:lnSpc>
                <a:spcPts val="2333"/>
              </a:lnSpc>
              <a:buNone/>
            </a:pPr>
            <a:r>
              <a:rPr lang="en-US" sz="1800" kern="0" spc="18" dirty="0">
                <a:solidFill>
                  <a:srgbClr val="000000"/>
                </a:solidFill>
                <a:latin typeface="Roboto" pitchFamily="34" charset="0"/>
                <a:ea typeface="Roboto" pitchFamily="34" charset="-122"/>
                <a:cs typeface="Roboto" pitchFamily="34" charset="-120"/>
              </a:rPr>
              <a:t>Noutate</a:t>
            </a:r>
            <a:endParaRPr lang="en-US" dirty="0"/>
          </a:p>
        </p:txBody>
      </p:sp>
      <p:sp>
        <p:nvSpPr>
          <p:cNvPr id="6" name="Object 5"/>
          <p:cNvSpPr/>
          <p:nvPr/>
        </p:nvSpPr>
        <p:spPr>
          <a:xfrm>
            <a:off x="1708358" y="4486909"/>
            <a:ext cx="963689" cy="295201"/>
          </a:xfrm>
          <a:prstGeom prst="rect">
            <a:avLst/>
          </a:prstGeom>
          <a:noFill/>
        </p:spPr>
        <p:txBody>
          <a:bodyPr wrap="square" lIns="0" tIns="0" rIns="0" bIns="0" rtlCol="0" anchor="t"/>
          <a:lstStyle/>
          <a:p>
            <a:pPr algn="ctr">
              <a:lnSpc>
                <a:spcPts val="2333"/>
              </a:lnSpc>
              <a:spcBef>
                <a:spcPts val="454"/>
              </a:spcBef>
              <a:buNone/>
            </a:pPr>
            <a:r>
              <a:rPr lang="en-US" sz="1800" kern="0" spc="18" dirty="0">
                <a:solidFill>
                  <a:srgbClr val="000000"/>
                </a:solidFill>
                <a:latin typeface="Roboto" pitchFamily="34" charset="0"/>
                <a:ea typeface="Roboto" pitchFamily="34" charset="-122"/>
                <a:cs typeface="Roboto" pitchFamily="34" charset="-120"/>
              </a:rPr>
              <a:t>Bonitate</a:t>
            </a:r>
            <a:endParaRPr lang="en-US" dirty="0"/>
          </a:p>
        </p:txBody>
      </p:sp>
      <p:sp>
        <p:nvSpPr>
          <p:cNvPr id="7" name="Object 6"/>
          <p:cNvSpPr/>
          <p:nvPr/>
        </p:nvSpPr>
        <p:spPr>
          <a:xfrm>
            <a:off x="5380280" y="2620625"/>
            <a:ext cx="1428393" cy="1428393"/>
          </a:xfrm>
          <a:prstGeom prst="ellipse">
            <a:avLst/>
          </a:prstGeom>
          <a:solidFill>
            <a:srgbClr val="00A0B0"/>
          </a:solidFill>
        </p:spPr>
        <p:txBody>
          <a:bodyPr/>
          <a:lstStyle/>
          <a:p>
            <a:endParaRPr lang="en-RO"/>
          </a:p>
        </p:txBody>
      </p:sp>
      <p:pic>
        <p:nvPicPr>
          <p:cNvPr id="8" name="Object 7"/>
          <p:cNvPicPr>
            <a:picLocks noChangeAspect="1"/>
          </p:cNvPicPr>
          <p:nvPr/>
        </p:nvPicPr>
        <p:blipFill>
          <a:blip r:embed="rId4"/>
          <a:srcRect l="13577" r="13577"/>
          <a:stretch/>
        </p:blipFill>
        <p:spPr>
          <a:xfrm>
            <a:off x="5380280" y="2620625"/>
            <a:ext cx="1428393" cy="1428393"/>
          </a:xfrm>
          <a:prstGeom prst="ellipse">
            <a:avLst/>
          </a:prstGeom>
        </p:spPr>
      </p:pic>
      <p:sp>
        <p:nvSpPr>
          <p:cNvPr id="9" name="Object 8"/>
          <p:cNvSpPr/>
          <p:nvPr/>
        </p:nvSpPr>
        <p:spPr>
          <a:xfrm>
            <a:off x="5397896" y="4132936"/>
            <a:ext cx="1393159" cy="295201"/>
          </a:xfrm>
          <a:prstGeom prst="rect">
            <a:avLst/>
          </a:prstGeom>
          <a:noFill/>
        </p:spPr>
        <p:txBody>
          <a:bodyPr wrap="square" lIns="0" tIns="0" rIns="0" bIns="0" rtlCol="0" anchor="t"/>
          <a:lstStyle/>
          <a:p>
            <a:pPr algn="ctr">
              <a:lnSpc>
                <a:spcPts val="2333"/>
              </a:lnSpc>
              <a:buNone/>
            </a:pPr>
            <a:r>
              <a:rPr lang="en-US" sz="1800" kern="0" spc="18" dirty="0">
                <a:solidFill>
                  <a:srgbClr val="000000"/>
                </a:solidFill>
                <a:latin typeface="Roboto" pitchFamily="34" charset="0"/>
                <a:ea typeface="Roboto" pitchFamily="34" charset="-122"/>
                <a:cs typeface="Roboto" pitchFamily="34" charset="-120"/>
              </a:rPr>
              <a:t>Originalitate</a:t>
            </a:r>
            <a:endParaRPr lang="en-US" dirty="0"/>
          </a:p>
        </p:txBody>
      </p:sp>
      <p:sp>
        <p:nvSpPr>
          <p:cNvPr id="10" name="Object 9"/>
          <p:cNvSpPr/>
          <p:nvPr/>
        </p:nvSpPr>
        <p:spPr>
          <a:xfrm>
            <a:off x="9284553" y="2620625"/>
            <a:ext cx="1428393" cy="1428393"/>
          </a:xfrm>
          <a:prstGeom prst="ellipse">
            <a:avLst/>
          </a:prstGeom>
          <a:solidFill>
            <a:srgbClr val="00A0B0"/>
          </a:solidFill>
        </p:spPr>
        <p:txBody>
          <a:bodyPr/>
          <a:lstStyle/>
          <a:p>
            <a:endParaRPr lang="en-RO"/>
          </a:p>
        </p:txBody>
      </p:sp>
      <p:pic>
        <p:nvPicPr>
          <p:cNvPr id="11" name="Object 10"/>
          <p:cNvPicPr>
            <a:picLocks noChangeAspect="1"/>
          </p:cNvPicPr>
          <p:nvPr/>
        </p:nvPicPr>
        <p:blipFill>
          <a:blip r:embed="rId5"/>
          <a:srcRect l="21875" r="21875"/>
          <a:stretch/>
        </p:blipFill>
        <p:spPr>
          <a:xfrm>
            <a:off x="9284553" y="2620625"/>
            <a:ext cx="1428393" cy="1428393"/>
          </a:xfrm>
          <a:prstGeom prst="ellipse">
            <a:avLst/>
          </a:prstGeom>
        </p:spPr>
      </p:pic>
      <p:sp>
        <p:nvSpPr>
          <p:cNvPr id="12" name="Object 11"/>
          <p:cNvSpPr/>
          <p:nvPr/>
        </p:nvSpPr>
        <p:spPr>
          <a:xfrm>
            <a:off x="9406919" y="4132936"/>
            <a:ext cx="1183662" cy="295201"/>
          </a:xfrm>
          <a:prstGeom prst="rect">
            <a:avLst/>
          </a:prstGeom>
          <a:noFill/>
        </p:spPr>
        <p:txBody>
          <a:bodyPr wrap="square" lIns="0" tIns="0" rIns="0" bIns="0" rtlCol="0" anchor="t"/>
          <a:lstStyle/>
          <a:p>
            <a:pPr algn="ctr">
              <a:lnSpc>
                <a:spcPts val="2333"/>
              </a:lnSpc>
              <a:buNone/>
            </a:pPr>
            <a:r>
              <a:rPr lang="en-US" sz="1800" kern="0" spc="18" dirty="0">
                <a:solidFill>
                  <a:srgbClr val="000000"/>
                </a:solidFill>
                <a:latin typeface="Roboto" pitchFamily="34" charset="0"/>
                <a:ea typeface="Roboto" pitchFamily="34" charset="-122"/>
                <a:cs typeface="Roboto" pitchFamily="34" charset="-120"/>
              </a:rPr>
              <a:t>Garantism</a:t>
            </a:r>
            <a:endParaRPr lang="en-US" dirty="0"/>
          </a:p>
        </p:txBody>
      </p:sp>
      <p:sp>
        <p:nvSpPr>
          <p:cNvPr id="13" name="Object 12"/>
          <p:cNvSpPr/>
          <p:nvPr/>
        </p:nvSpPr>
        <p:spPr>
          <a:xfrm>
            <a:off x="11769957" y="6499782"/>
            <a:ext cx="228543" cy="238065"/>
          </a:xfrm>
          <a:prstGeom prst="rect">
            <a:avLst/>
          </a:prstGeom>
          <a:noFill/>
        </p:spPr>
        <p:txBody>
          <a:bodyPr/>
          <a:lstStyle/>
          <a:p>
            <a:endParaRPr lang="en-RO"/>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97AA0F"/>
        </a:solidFill>
        <a:effectLst/>
      </p:bgPr>
    </p:bg>
    <p:spTree>
      <p:nvGrpSpPr>
        <p:cNvPr id="1" name=""/>
        <p:cNvGrpSpPr/>
        <p:nvPr/>
      </p:nvGrpSpPr>
      <p:grpSpPr>
        <a:xfrm>
          <a:off x="0" y="0"/>
          <a:ext cx="0" cy="0"/>
          <a:chOff x="0" y="0"/>
          <a:chExt cx="0" cy="0"/>
        </a:xfrm>
      </p:grpSpPr>
      <p:sp>
        <p:nvSpPr>
          <p:cNvPr id="2" name="Object 1"/>
          <p:cNvSpPr/>
          <p:nvPr/>
        </p:nvSpPr>
        <p:spPr>
          <a:xfrm>
            <a:off x="0" y="387600"/>
            <a:ext cx="12188952" cy="542789"/>
          </a:xfrm>
          <a:prstGeom prst="rect">
            <a:avLst/>
          </a:prstGeom>
          <a:noFill/>
        </p:spPr>
        <p:txBody>
          <a:bodyPr wrap="square" lIns="0" tIns="0" rIns="0" bIns="0" rtlCol="0" anchor="t"/>
          <a:lstStyle/>
          <a:p>
            <a:pPr algn="ctr">
              <a:lnSpc>
                <a:spcPts val="4320"/>
              </a:lnSpc>
              <a:buNone/>
            </a:pPr>
            <a:r>
              <a:rPr lang="en-US" sz="3750" b="1" dirty="0">
                <a:solidFill>
                  <a:srgbClr val="000000"/>
                </a:solidFill>
                <a:latin typeface="Roboto" pitchFamily="34" charset="0"/>
                <a:ea typeface="Roboto" pitchFamily="34" charset="-122"/>
                <a:cs typeface="Roboto" pitchFamily="34" charset="-120"/>
              </a:rPr>
              <a:t> Esența reglementării. Aspecte cheie</a:t>
            </a:r>
            <a:endParaRPr lang="en-US" dirty="0"/>
          </a:p>
        </p:txBody>
      </p:sp>
      <p:sp>
        <p:nvSpPr>
          <p:cNvPr id="3" name="Object 2"/>
          <p:cNvSpPr/>
          <p:nvPr/>
        </p:nvSpPr>
        <p:spPr>
          <a:xfrm>
            <a:off x="8372579" y="1580755"/>
            <a:ext cx="3340242" cy="4418495"/>
          </a:xfrm>
          <a:prstGeom prst="rect">
            <a:avLst/>
          </a:prstGeom>
          <a:solidFill>
            <a:srgbClr val="000000">
              <a:alpha val="0"/>
            </a:srgbClr>
          </a:solidFill>
        </p:spPr>
        <p:txBody>
          <a:bodyPr/>
          <a:lstStyle/>
          <a:p>
            <a:endParaRPr lang="en-RO"/>
          </a:p>
        </p:txBody>
      </p:sp>
      <p:pic>
        <p:nvPicPr>
          <p:cNvPr id="4" name="Object 3" descr="VBPzRgd7gfc"/>
          <p:cNvPicPr>
            <a:picLocks noChangeAspect="1"/>
          </p:cNvPicPr>
          <p:nvPr/>
        </p:nvPicPr>
        <p:blipFill>
          <a:blip r:embed="rId3"/>
          <a:srcRect l="24801" r="24801"/>
          <a:stretch/>
        </p:blipFill>
        <p:spPr>
          <a:xfrm>
            <a:off x="8372579" y="1580755"/>
            <a:ext cx="3340242" cy="4418495"/>
          </a:xfrm>
          <a:prstGeom prst="rect">
            <a:avLst/>
          </a:prstGeom>
        </p:spPr>
      </p:pic>
      <p:sp>
        <p:nvSpPr>
          <p:cNvPr id="5" name="Object 4"/>
          <p:cNvSpPr/>
          <p:nvPr/>
        </p:nvSpPr>
        <p:spPr>
          <a:xfrm>
            <a:off x="476131" y="1580755"/>
            <a:ext cx="2378213" cy="2114021"/>
          </a:xfrm>
          <a:prstGeom prst="rect">
            <a:avLst/>
          </a:prstGeom>
          <a:solidFill>
            <a:srgbClr val="FFFFFF"/>
          </a:solidFill>
        </p:spPr>
        <p:txBody>
          <a:bodyPr/>
          <a:lstStyle/>
          <a:p>
            <a:endParaRPr lang="en-RO"/>
          </a:p>
        </p:txBody>
      </p:sp>
      <p:sp>
        <p:nvSpPr>
          <p:cNvPr id="6" name="Object 5"/>
          <p:cNvSpPr/>
          <p:nvPr/>
        </p:nvSpPr>
        <p:spPr>
          <a:xfrm>
            <a:off x="761810" y="1823284"/>
            <a:ext cx="2092194" cy="1468269"/>
          </a:xfrm>
          <a:prstGeom prst="rect">
            <a:avLst/>
          </a:prstGeom>
          <a:noFill/>
        </p:spPr>
        <p:txBody>
          <a:bodyPr wrap="square" lIns="0" tIns="0" rIns="0" bIns="0" rtlCol="0" anchor="t"/>
          <a:lstStyle/>
          <a:p>
            <a:pPr marL="242900" indent="-242900" algn="l">
              <a:lnSpc>
                <a:spcPts val="1485"/>
              </a:lnSpc>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Limitarea abuzurilor ce decurg din apelul platformelor la intermediari;</a:t>
            </a:r>
          </a:p>
          <a:p>
            <a:pPr marL="242900" indent="-242900" algn="l">
              <a:lnSpc>
                <a:spcPts val="1485"/>
              </a:lnSpc>
              <a:spcBef>
                <a:spcPts val="81"/>
              </a:spcBef>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Obligarea intermediarilor de a se autoriza ca agenți de muncă temporară;</a:t>
            </a:r>
          </a:p>
          <a:p>
            <a:pPr marL="242900" indent="-242900" algn="l">
              <a:lnSpc>
                <a:spcPts val="1485"/>
              </a:lnSpc>
              <a:spcBef>
                <a:spcPts val="81"/>
              </a:spcBef>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Protecție adecvată pentru lucrătorii pe platforme.</a:t>
            </a:r>
            <a:endParaRPr lang="en-US" dirty="0"/>
          </a:p>
        </p:txBody>
      </p:sp>
      <p:sp>
        <p:nvSpPr>
          <p:cNvPr id="7" name="Object 6"/>
          <p:cNvSpPr/>
          <p:nvPr/>
        </p:nvSpPr>
        <p:spPr>
          <a:xfrm>
            <a:off x="3044796" y="1580755"/>
            <a:ext cx="2378213" cy="2114021"/>
          </a:xfrm>
          <a:prstGeom prst="rect">
            <a:avLst/>
          </a:prstGeom>
          <a:solidFill>
            <a:srgbClr val="FFFFFF"/>
          </a:solidFill>
        </p:spPr>
        <p:txBody>
          <a:bodyPr/>
          <a:lstStyle/>
          <a:p>
            <a:endParaRPr lang="en-RO"/>
          </a:p>
        </p:txBody>
      </p:sp>
      <p:sp>
        <p:nvSpPr>
          <p:cNvPr id="8" name="Object 7"/>
          <p:cNvSpPr/>
          <p:nvPr/>
        </p:nvSpPr>
        <p:spPr>
          <a:xfrm>
            <a:off x="3330475" y="1823284"/>
            <a:ext cx="2092194" cy="1468269"/>
          </a:xfrm>
          <a:prstGeom prst="rect">
            <a:avLst/>
          </a:prstGeom>
          <a:noFill/>
        </p:spPr>
        <p:txBody>
          <a:bodyPr wrap="square" lIns="0" tIns="0" rIns="0" bIns="0" rtlCol="0" anchor="t"/>
          <a:lstStyle/>
          <a:p>
            <a:pPr marL="242900" indent="-242900" algn="l">
              <a:lnSpc>
                <a:spcPts val="1485"/>
              </a:lnSpc>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Distincție între lucrătorul pe platforme și persoana care lucrează pe platforme;</a:t>
            </a:r>
          </a:p>
          <a:p>
            <a:pPr marL="242900" indent="-242900" algn="l">
              <a:lnSpc>
                <a:spcPts val="1485"/>
              </a:lnSpc>
              <a:spcBef>
                <a:spcPts val="81"/>
              </a:spcBef>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Drepturi minime pentru persoanele prestează munca pe platforme;</a:t>
            </a:r>
          </a:p>
          <a:p>
            <a:pPr marL="242900" indent="-242900" algn="l">
              <a:lnSpc>
                <a:spcPts val="1485"/>
              </a:lnSpc>
              <a:spcBef>
                <a:spcPts val="81"/>
              </a:spcBef>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Includerea în timpul de lucru a timpului de disponibilitate.</a:t>
            </a:r>
            <a:endParaRPr lang="en-US" dirty="0"/>
          </a:p>
        </p:txBody>
      </p:sp>
      <p:sp>
        <p:nvSpPr>
          <p:cNvPr id="9" name="Object 8"/>
          <p:cNvSpPr/>
          <p:nvPr/>
        </p:nvSpPr>
        <p:spPr>
          <a:xfrm>
            <a:off x="5613462" y="1580755"/>
            <a:ext cx="2378213" cy="2114021"/>
          </a:xfrm>
          <a:prstGeom prst="rect">
            <a:avLst/>
          </a:prstGeom>
          <a:solidFill>
            <a:srgbClr val="FFFFFF"/>
          </a:solidFill>
        </p:spPr>
        <p:txBody>
          <a:bodyPr/>
          <a:lstStyle/>
          <a:p>
            <a:endParaRPr lang="en-RO"/>
          </a:p>
        </p:txBody>
      </p:sp>
      <p:sp>
        <p:nvSpPr>
          <p:cNvPr id="10" name="Object 9"/>
          <p:cNvSpPr/>
          <p:nvPr/>
        </p:nvSpPr>
        <p:spPr>
          <a:xfrm>
            <a:off x="5899140" y="1823284"/>
            <a:ext cx="2092194" cy="1628368"/>
          </a:xfrm>
          <a:prstGeom prst="rect">
            <a:avLst/>
          </a:prstGeom>
          <a:noFill/>
        </p:spPr>
        <p:txBody>
          <a:bodyPr wrap="square" lIns="0" tIns="0" rIns="0" bIns="0" rtlCol="0" anchor="t"/>
          <a:lstStyle/>
          <a:p>
            <a:pPr marL="242900" indent="-242900" algn="l">
              <a:lnSpc>
                <a:spcPts val="1485"/>
              </a:lnSpc>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Criterii de identificare a raporturilor de muncă, care vizează existența unor prerogative de, direcție, control, sancțiune, bunurile utilizate în desfășurarea activității, interdicția de a lucra pe cont propriu sau în beneficiul altora.</a:t>
            </a:r>
            <a:endParaRPr lang="en-US" dirty="0"/>
          </a:p>
        </p:txBody>
      </p:sp>
      <p:sp>
        <p:nvSpPr>
          <p:cNvPr id="11" name="Object 10"/>
          <p:cNvSpPr/>
          <p:nvPr/>
        </p:nvSpPr>
        <p:spPr>
          <a:xfrm>
            <a:off x="476131" y="3885228"/>
            <a:ext cx="3662546" cy="2114021"/>
          </a:xfrm>
          <a:prstGeom prst="rect">
            <a:avLst/>
          </a:prstGeom>
          <a:solidFill>
            <a:srgbClr val="FFFFFF"/>
          </a:solidFill>
        </p:spPr>
        <p:txBody>
          <a:bodyPr/>
          <a:lstStyle/>
          <a:p>
            <a:endParaRPr lang="en-RO"/>
          </a:p>
        </p:txBody>
      </p:sp>
      <p:sp>
        <p:nvSpPr>
          <p:cNvPr id="12" name="Object 11"/>
          <p:cNvSpPr/>
          <p:nvPr/>
        </p:nvSpPr>
        <p:spPr>
          <a:xfrm>
            <a:off x="761810" y="4127758"/>
            <a:ext cx="3504993" cy="1095994"/>
          </a:xfrm>
          <a:prstGeom prst="rect">
            <a:avLst/>
          </a:prstGeom>
          <a:noFill/>
        </p:spPr>
        <p:txBody>
          <a:bodyPr wrap="square" lIns="0" tIns="0" rIns="0" bIns="0" rtlCol="0" anchor="t"/>
          <a:lstStyle/>
          <a:p>
            <a:pPr marL="242900" indent="-242900" algn="l">
              <a:lnSpc>
                <a:spcPts val="1485"/>
              </a:lnSpc>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Prezumție de existență a unor raporturi de muncă;</a:t>
            </a:r>
          </a:p>
          <a:p>
            <a:pPr marL="242900" indent="-242900" algn="l">
              <a:lnSpc>
                <a:spcPts val="1485"/>
              </a:lnSpc>
              <a:spcBef>
                <a:spcPts val="81"/>
              </a:spcBef>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Răsturnarea prezumției numai dacă doar dacă persoana care prestează munca pe platforme are deplină autonomie în organizarea modului de lucru, și nu lucrează sub controlul sau autoritatea platformei digitale de muncă, independent de </a:t>
            </a:r>
            <a:endParaRPr lang="en-US" dirty="0"/>
          </a:p>
        </p:txBody>
      </p:sp>
      <p:sp>
        <p:nvSpPr>
          <p:cNvPr id="13" name="Object 12"/>
          <p:cNvSpPr/>
          <p:nvPr/>
        </p:nvSpPr>
        <p:spPr>
          <a:xfrm>
            <a:off x="4329129" y="3885228"/>
            <a:ext cx="3662546" cy="2114021"/>
          </a:xfrm>
          <a:prstGeom prst="rect">
            <a:avLst/>
          </a:prstGeom>
          <a:solidFill>
            <a:srgbClr val="FFFFFF"/>
          </a:solidFill>
        </p:spPr>
        <p:txBody>
          <a:bodyPr/>
          <a:lstStyle/>
          <a:p>
            <a:endParaRPr lang="en-RO"/>
          </a:p>
        </p:txBody>
      </p:sp>
      <p:sp>
        <p:nvSpPr>
          <p:cNvPr id="14" name="Object 13"/>
          <p:cNvSpPr/>
          <p:nvPr/>
        </p:nvSpPr>
        <p:spPr>
          <a:xfrm>
            <a:off x="4457255" y="4127758"/>
            <a:ext cx="3504993" cy="1499515"/>
          </a:xfrm>
          <a:prstGeom prst="rect">
            <a:avLst/>
          </a:prstGeom>
          <a:noFill/>
        </p:spPr>
        <p:txBody>
          <a:bodyPr wrap="square" lIns="0" tIns="0" rIns="0" bIns="0" rtlCol="0" anchor="t"/>
          <a:lstStyle/>
          <a:p>
            <a:pPr marL="242900" indent="-242900" algn="l">
              <a:lnSpc>
                <a:spcPts val="1485"/>
              </a:lnSpc>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Informare transparentă, acces la date, obligații de raportare.</a:t>
            </a:r>
          </a:p>
          <a:p>
            <a:pPr marL="242900" indent="-242900" algn="l">
              <a:lnSpc>
                <a:spcPts val="1485"/>
              </a:lnSpc>
              <a:spcBef>
                <a:spcPts val="81"/>
              </a:spcBef>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Protecție algoritmică.</a:t>
            </a:r>
          </a:p>
          <a:p>
            <a:pPr marL="242900" indent="-242900" algn="l">
              <a:lnSpc>
                <a:spcPts val="1485"/>
              </a:lnSpc>
              <a:spcBef>
                <a:spcPts val="81"/>
              </a:spcBef>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Dreptul la informare și consultare. Negociere colectivă;</a:t>
            </a:r>
          </a:p>
          <a:p>
            <a:pPr marL="242900" indent="-242900" algn="l">
              <a:lnSpc>
                <a:spcPts val="1485"/>
              </a:lnSpc>
              <a:spcBef>
                <a:spcPts val="81"/>
              </a:spcBef>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Sancțiuni disuasive pentru încălcarea legii;</a:t>
            </a:r>
          </a:p>
          <a:p>
            <a:pPr marL="242900" indent="-242900" algn="l">
              <a:lnSpc>
                <a:spcPts val="1485"/>
              </a:lnSpc>
              <a:spcBef>
                <a:spcPts val="81"/>
              </a:spcBef>
              <a:buSzPct val="100000"/>
              <a:buChar char="•"/>
            </a:pPr>
            <a:r>
              <a:rPr lang="en-US" sz="1031" kern="0" spc="11" dirty="0">
                <a:solidFill>
                  <a:srgbClr val="000000">
                    <a:alpha val="80000"/>
                  </a:srgbClr>
                </a:solidFill>
                <a:latin typeface="Roboto" pitchFamily="34" charset="0"/>
                <a:ea typeface="Roboto" pitchFamily="34" charset="-122"/>
                <a:cs typeface="Roboto" pitchFamily="34" charset="-120"/>
              </a:rPr>
              <a:t>Căi de atac și protecție împotriva represaliilor.</a:t>
            </a:r>
            <a:endParaRPr lang="en-US" dirty="0"/>
          </a:p>
        </p:txBody>
      </p:sp>
      <p:sp>
        <p:nvSpPr>
          <p:cNvPr id="15" name="Object 14"/>
          <p:cNvSpPr/>
          <p:nvPr/>
        </p:nvSpPr>
        <p:spPr>
          <a:xfrm>
            <a:off x="11769957" y="6499782"/>
            <a:ext cx="228543" cy="238065"/>
          </a:xfrm>
          <a:prstGeom prst="rect">
            <a:avLst/>
          </a:prstGeom>
          <a:noFill/>
        </p:spPr>
        <p:txBody>
          <a:bodyPr/>
          <a:lstStyle/>
          <a:p>
            <a:endParaRPr lang="en-RO"/>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7600"/>
            <a:ext cx="12188952" cy="542789"/>
          </a:xfrm>
          <a:prstGeom prst="rect">
            <a:avLst/>
          </a:prstGeom>
          <a:noFill/>
        </p:spPr>
        <p:txBody>
          <a:bodyPr wrap="square" lIns="0" tIns="0" rIns="0" bIns="0" rtlCol="0" anchor="t"/>
          <a:lstStyle/>
          <a:p>
            <a:pPr algn="ctr">
              <a:lnSpc>
                <a:spcPts val="4320"/>
              </a:lnSpc>
              <a:buNone/>
            </a:pPr>
            <a:r>
              <a:rPr lang="en-US" sz="3750" b="1" dirty="0">
                <a:solidFill>
                  <a:srgbClr val="000000"/>
                </a:solidFill>
                <a:latin typeface="Roboto" pitchFamily="34" charset="0"/>
                <a:ea typeface="Roboto" pitchFamily="34" charset="-122"/>
                <a:cs typeface="Roboto" pitchFamily="34" charset="-120"/>
              </a:rPr>
              <a:t>Context</a:t>
            </a:r>
            <a:endParaRPr lang="en-US" dirty="0"/>
          </a:p>
        </p:txBody>
      </p:sp>
      <p:sp>
        <p:nvSpPr>
          <p:cNvPr id="3" name="Object 2"/>
          <p:cNvSpPr/>
          <p:nvPr/>
        </p:nvSpPr>
        <p:spPr>
          <a:xfrm>
            <a:off x="1776303" y="2116774"/>
            <a:ext cx="5013883" cy="3129808"/>
          </a:xfrm>
          <a:prstGeom prst="rect">
            <a:avLst/>
          </a:prstGeom>
          <a:solidFill>
            <a:srgbClr val="97AA0F"/>
          </a:solidFill>
        </p:spPr>
        <p:txBody>
          <a:bodyPr/>
          <a:lstStyle/>
          <a:p>
            <a:endParaRPr lang="en-RO"/>
          </a:p>
        </p:txBody>
      </p:sp>
      <p:pic>
        <p:nvPicPr>
          <p:cNvPr id="4" name="Object 3" descr="Lks7vei-eAg"/>
          <p:cNvPicPr>
            <a:picLocks noChangeAspect="1"/>
          </p:cNvPicPr>
          <p:nvPr/>
        </p:nvPicPr>
        <p:blipFill>
          <a:blip r:embed="rId3"/>
          <a:srcRect t="3183" b="3183"/>
          <a:stretch/>
        </p:blipFill>
        <p:spPr>
          <a:xfrm>
            <a:off x="1776303" y="2116774"/>
            <a:ext cx="5013883" cy="3129808"/>
          </a:xfrm>
          <a:prstGeom prst="rect">
            <a:avLst/>
          </a:prstGeom>
        </p:spPr>
      </p:pic>
      <p:pic>
        <p:nvPicPr>
          <p:cNvPr id="5" name="Object 4"/>
          <p:cNvPicPr>
            <a:picLocks noChangeAspect="1"/>
          </p:cNvPicPr>
          <p:nvPr/>
        </p:nvPicPr>
        <p:blipFill>
          <a:blip r:embed="rId4"/>
          <a:stretch>
            <a:fillRect/>
          </a:stretch>
        </p:blipFill>
        <p:spPr>
          <a:xfrm>
            <a:off x="952262" y="1838225"/>
            <a:ext cx="6665833" cy="3903555"/>
          </a:xfrm>
          <a:prstGeom prst="rect">
            <a:avLst/>
          </a:prstGeom>
        </p:spPr>
      </p:pic>
      <p:sp>
        <p:nvSpPr>
          <p:cNvPr id="6" name="Object 5"/>
          <p:cNvSpPr/>
          <p:nvPr/>
        </p:nvSpPr>
        <p:spPr>
          <a:xfrm>
            <a:off x="7614228" y="2873004"/>
            <a:ext cx="4250956" cy="1838461"/>
          </a:xfrm>
          <a:prstGeom prst="rect">
            <a:avLst/>
          </a:prstGeom>
          <a:noFill/>
        </p:spPr>
        <p:txBody>
          <a:bodyPr wrap="square" lIns="0" tIns="0" rIns="0" bIns="0" rtlCol="0" anchor="t"/>
          <a:lstStyle/>
          <a:p>
            <a:pPr marL="242900" indent="-242900" algn="l">
              <a:lnSpc>
                <a:spcPts val="2187"/>
              </a:lnSpc>
              <a:buSzPct val="100000"/>
              <a:buChar char="•"/>
            </a:pPr>
            <a:r>
              <a:rPr lang="en-US" sz="1688" kern="0" spc="17" dirty="0">
                <a:solidFill>
                  <a:srgbClr val="000000"/>
                </a:solidFill>
                <a:latin typeface="Roboto" pitchFamily="34" charset="0"/>
                <a:ea typeface="Roboto" pitchFamily="34" charset="-122"/>
                <a:cs typeface="Roboto" pitchFamily="34" charset="-120"/>
              </a:rPr>
              <a:t>Munca a evoluat odată cu </a:t>
            </a:r>
            <a:r>
              <a:rPr lang="en-US" sz="1688" kern="0" spc="17" dirty="0" err="1">
                <a:solidFill>
                  <a:srgbClr val="000000"/>
                </a:solidFill>
                <a:latin typeface="Roboto" pitchFamily="34" charset="0"/>
                <a:ea typeface="Roboto" pitchFamily="34" charset="-122"/>
                <a:cs typeface="Roboto" pitchFamily="34" charset="-120"/>
              </a:rPr>
              <a:t>tehnologia</a:t>
            </a:r>
            <a:endParaRPr lang="en-US" sz="1688" kern="0" spc="17" dirty="0">
              <a:solidFill>
                <a:srgbClr val="000000"/>
              </a:solidFill>
              <a:latin typeface="Roboto" pitchFamily="34" charset="0"/>
              <a:ea typeface="Roboto" pitchFamily="34" charset="-122"/>
              <a:cs typeface="Roboto" pitchFamily="34" charset="-120"/>
            </a:endParaRPr>
          </a:p>
          <a:p>
            <a:pPr marL="242900" indent="-242900" algn="just">
              <a:lnSpc>
                <a:spcPts val="2187"/>
              </a:lnSpc>
              <a:spcBef>
                <a:spcPts val="701"/>
              </a:spcBef>
              <a:buSzPct val="100000"/>
              <a:buChar char="•"/>
            </a:pPr>
            <a:r>
              <a:rPr lang="en-US" sz="1688" kern="0" spc="17" dirty="0">
                <a:solidFill>
                  <a:srgbClr val="000000"/>
                </a:solidFill>
                <a:latin typeface="Roboto" pitchFamily="34" charset="0"/>
                <a:ea typeface="Roboto" pitchFamily="34" charset="-122"/>
                <a:cs typeface="Roboto" pitchFamily="34" charset="-120"/>
              </a:rPr>
              <a:t>Revoluția industrială vs. revoluția tehnologică</a:t>
            </a:r>
          </a:p>
          <a:p>
            <a:pPr marL="242900" indent="-242900" algn="l">
              <a:lnSpc>
                <a:spcPts val="2187"/>
              </a:lnSpc>
              <a:spcBef>
                <a:spcPts val="701"/>
              </a:spcBef>
              <a:buSzPct val="100000"/>
              <a:buChar char="•"/>
            </a:pPr>
            <a:r>
              <a:rPr lang="en-US" sz="1688" kern="0" spc="17" dirty="0">
                <a:solidFill>
                  <a:srgbClr val="000000"/>
                </a:solidFill>
                <a:latin typeface="Roboto" pitchFamily="34" charset="0"/>
                <a:ea typeface="Roboto" pitchFamily="34" charset="-122"/>
                <a:cs typeface="Roboto" pitchFamily="34" charset="-120"/>
              </a:rPr>
              <a:t>Impactul asupra dreptului muncii</a:t>
            </a:r>
            <a:endParaRPr lang="en-US" dirty="0"/>
          </a:p>
        </p:txBody>
      </p:sp>
      <p:sp>
        <p:nvSpPr>
          <p:cNvPr id="7" name="Object 6"/>
          <p:cNvSpPr/>
          <p:nvPr/>
        </p:nvSpPr>
        <p:spPr>
          <a:xfrm>
            <a:off x="11865183" y="6499782"/>
            <a:ext cx="133317" cy="238065"/>
          </a:xfrm>
          <a:prstGeom prst="rect">
            <a:avLst/>
          </a:prstGeom>
          <a:noFill/>
        </p:spPr>
        <p:txBody>
          <a:bodyPr/>
          <a:lstStyle/>
          <a:p>
            <a:endParaRPr lang="en-RO"/>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5F5F5"/>
        </a:solidFill>
        <a:effectLst/>
      </p:bgPr>
    </p:bg>
    <p:spTree>
      <p:nvGrpSpPr>
        <p:cNvPr id="1" name=""/>
        <p:cNvGrpSpPr/>
        <p:nvPr/>
      </p:nvGrpSpPr>
      <p:grpSpPr>
        <a:xfrm>
          <a:off x="0" y="0"/>
          <a:ext cx="0" cy="0"/>
          <a:chOff x="0" y="0"/>
          <a:chExt cx="0" cy="0"/>
        </a:xfrm>
      </p:grpSpPr>
      <p:sp>
        <p:nvSpPr>
          <p:cNvPr id="2" name="Object 1"/>
          <p:cNvSpPr/>
          <p:nvPr/>
        </p:nvSpPr>
        <p:spPr>
          <a:xfrm>
            <a:off x="476131" y="476131"/>
            <a:ext cx="5618345" cy="5904024"/>
          </a:xfrm>
          <a:prstGeom prst="rect">
            <a:avLst/>
          </a:prstGeom>
          <a:solidFill>
            <a:srgbClr val="000000">
              <a:alpha val="0"/>
            </a:srgbClr>
          </a:solidFill>
        </p:spPr>
        <p:txBody>
          <a:bodyPr/>
          <a:lstStyle/>
          <a:p>
            <a:endParaRPr lang="en-RO"/>
          </a:p>
        </p:txBody>
      </p:sp>
      <p:pic>
        <p:nvPicPr>
          <p:cNvPr id="3" name="Object 2" descr="Line management meeting"/>
          <p:cNvPicPr>
            <a:picLocks noChangeAspect="1"/>
          </p:cNvPicPr>
          <p:nvPr/>
        </p:nvPicPr>
        <p:blipFill>
          <a:blip r:embed="rId3"/>
          <a:srcRect l="18280" r="18280"/>
          <a:stretch/>
        </p:blipFill>
        <p:spPr>
          <a:xfrm>
            <a:off x="476131" y="476131"/>
            <a:ext cx="5618345" cy="5904024"/>
          </a:xfrm>
          <a:prstGeom prst="rect">
            <a:avLst/>
          </a:prstGeom>
        </p:spPr>
      </p:pic>
      <p:sp>
        <p:nvSpPr>
          <p:cNvPr id="4" name="Object 3"/>
          <p:cNvSpPr/>
          <p:nvPr/>
        </p:nvSpPr>
        <p:spPr>
          <a:xfrm>
            <a:off x="8345623" y="3059141"/>
            <a:ext cx="1592182" cy="771332"/>
          </a:xfrm>
          <a:prstGeom prst="rect">
            <a:avLst/>
          </a:prstGeom>
          <a:noFill/>
        </p:spPr>
        <p:txBody>
          <a:bodyPr wrap="square" lIns="0" tIns="0" rIns="0" bIns="0" rtlCol="0" anchor="ctr"/>
          <a:lstStyle/>
          <a:p>
            <a:pPr algn="ctr">
              <a:lnSpc>
                <a:spcPts val="6075"/>
              </a:lnSpc>
              <a:buNone/>
            </a:pPr>
            <a:r>
              <a:rPr lang="en-US" sz="5625" b="1" dirty="0">
                <a:solidFill>
                  <a:srgbClr val="000000"/>
                </a:solidFill>
                <a:latin typeface="Roboto" pitchFamily="34" charset="0"/>
                <a:ea typeface="Roboto" pitchFamily="34" charset="-122"/>
                <a:cs typeface="Roboto" pitchFamily="34" charset="-120"/>
              </a:rPr>
              <a:t>Q&amp;A</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7600"/>
            <a:ext cx="12188952" cy="542789"/>
          </a:xfrm>
          <a:prstGeom prst="rect">
            <a:avLst/>
          </a:prstGeom>
          <a:noFill/>
        </p:spPr>
        <p:txBody>
          <a:bodyPr wrap="square" lIns="0" tIns="0" rIns="0" bIns="0" rtlCol="0" anchor="t"/>
          <a:lstStyle/>
          <a:p>
            <a:pPr algn="ctr">
              <a:lnSpc>
                <a:spcPts val="4320"/>
              </a:lnSpc>
              <a:buNone/>
            </a:pPr>
            <a:r>
              <a:rPr lang="en-US" sz="3750" b="1" dirty="0">
                <a:solidFill>
                  <a:srgbClr val="000000"/>
                </a:solidFill>
                <a:latin typeface="Roboto" pitchFamily="34" charset="0"/>
                <a:ea typeface="Roboto" pitchFamily="34" charset="-122"/>
                <a:cs typeface="Roboto" pitchFamily="34" charset="-120"/>
              </a:rPr>
              <a:t>Ce e munca pe </a:t>
            </a:r>
            <a:r>
              <a:rPr lang="en-US" sz="3750" b="1" dirty="0" err="1">
                <a:solidFill>
                  <a:srgbClr val="000000"/>
                </a:solidFill>
                <a:latin typeface="Roboto" pitchFamily="34" charset="0"/>
                <a:ea typeface="Roboto" pitchFamily="34" charset="-122"/>
                <a:cs typeface="Roboto" pitchFamily="34" charset="-120"/>
              </a:rPr>
              <a:t>platforme</a:t>
            </a:r>
            <a:r>
              <a:rPr lang="en-US" sz="3750" b="1" dirty="0">
                <a:solidFill>
                  <a:srgbClr val="000000"/>
                </a:solidFill>
                <a:latin typeface="Roboto" pitchFamily="34" charset="0"/>
                <a:ea typeface="Roboto" pitchFamily="34" charset="-122"/>
                <a:cs typeface="Roboto" pitchFamily="34" charset="-120"/>
              </a:rPr>
              <a:t>?</a:t>
            </a:r>
            <a:endParaRPr lang="en-US" dirty="0"/>
          </a:p>
        </p:txBody>
      </p:sp>
      <p:pic>
        <p:nvPicPr>
          <p:cNvPr id="3" name="Object 2" descr="18475680"/>
          <p:cNvPicPr>
            <a:picLocks noChangeAspect="1"/>
          </p:cNvPicPr>
          <p:nvPr/>
        </p:nvPicPr>
        <p:blipFill>
          <a:blip r:embed="rId3"/>
          <a:srcRect l="16654" r="16654"/>
          <a:stretch/>
        </p:blipFill>
        <p:spPr>
          <a:xfrm>
            <a:off x="999875" y="2123544"/>
            <a:ext cx="2380655" cy="2380655"/>
          </a:xfrm>
          <a:prstGeom prst="ellipse">
            <a:avLst/>
          </a:prstGeom>
        </p:spPr>
      </p:pic>
      <p:sp>
        <p:nvSpPr>
          <p:cNvPr id="4" name="Object 3"/>
          <p:cNvSpPr/>
          <p:nvPr/>
        </p:nvSpPr>
        <p:spPr>
          <a:xfrm>
            <a:off x="999875" y="2123544"/>
            <a:ext cx="2380655" cy="2380655"/>
          </a:xfrm>
          <a:prstGeom prst="ellipse">
            <a:avLst/>
          </a:prstGeom>
          <a:noFill/>
          <a:ln w="25400">
            <a:solidFill>
              <a:srgbClr val="00A0B0"/>
            </a:solidFill>
            <a:prstDash val="solid"/>
            <a:miter lim="800000"/>
          </a:ln>
        </p:spPr>
        <p:txBody>
          <a:bodyPr/>
          <a:lstStyle/>
          <a:p>
            <a:endParaRPr lang="en-RO"/>
          </a:p>
        </p:txBody>
      </p:sp>
      <p:sp>
        <p:nvSpPr>
          <p:cNvPr id="5" name="Object 4"/>
          <p:cNvSpPr/>
          <p:nvPr/>
        </p:nvSpPr>
        <p:spPr>
          <a:xfrm>
            <a:off x="304724" y="4635730"/>
            <a:ext cx="3770957" cy="885604"/>
          </a:xfrm>
          <a:prstGeom prst="rect">
            <a:avLst/>
          </a:prstGeom>
          <a:noFill/>
        </p:spPr>
        <p:txBody>
          <a:bodyPr wrap="square" lIns="0" tIns="0" rIns="0" bIns="0" rtlCol="0" anchor="t"/>
          <a:lstStyle/>
          <a:p>
            <a:pPr algn="ctr">
              <a:lnSpc>
                <a:spcPts val="2333"/>
              </a:lnSpc>
              <a:buNone/>
            </a:pPr>
            <a:r>
              <a:rPr lang="en-US" sz="1800" kern="0" spc="18" dirty="0">
                <a:solidFill>
                  <a:srgbClr val="000000"/>
                </a:solidFill>
                <a:latin typeface="Roboto" pitchFamily="34" charset="0"/>
                <a:ea typeface="Roboto" pitchFamily="34" charset="-122"/>
                <a:cs typeface="Roboto" pitchFamily="34" charset="-120"/>
              </a:rPr>
              <a:t>Indivizi și companii împrumută sau închiriază active subutilizate.</a:t>
            </a:r>
            <a:endParaRPr lang="en-US" dirty="0"/>
          </a:p>
        </p:txBody>
      </p:sp>
      <p:pic>
        <p:nvPicPr>
          <p:cNvPr id="6" name="Object 5" descr="a1lhmcd6jso"/>
          <p:cNvPicPr>
            <a:picLocks noChangeAspect="1"/>
          </p:cNvPicPr>
          <p:nvPr/>
        </p:nvPicPr>
        <p:blipFill>
          <a:blip r:embed="rId4"/>
          <a:srcRect l="16667" r="16667"/>
          <a:stretch/>
        </p:blipFill>
        <p:spPr>
          <a:xfrm>
            <a:off x="4904149" y="2123544"/>
            <a:ext cx="2380655" cy="2380655"/>
          </a:xfrm>
          <a:prstGeom prst="ellipse">
            <a:avLst/>
          </a:prstGeom>
        </p:spPr>
      </p:pic>
      <p:sp>
        <p:nvSpPr>
          <p:cNvPr id="7" name="Object 6"/>
          <p:cNvSpPr/>
          <p:nvPr/>
        </p:nvSpPr>
        <p:spPr>
          <a:xfrm>
            <a:off x="4904149" y="2123544"/>
            <a:ext cx="2380655" cy="2380655"/>
          </a:xfrm>
          <a:prstGeom prst="ellipse">
            <a:avLst/>
          </a:prstGeom>
          <a:noFill/>
          <a:ln w="25400">
            <a:solidFill>
              <a:srgbClr val="00A0B0"/>
            </a:solidFill>
            <a:prstDash val="solid"/>
            <a:miter lim="800000"/>
          </a:ln>
        </p:spPr>
        <p:txBody>
          <a:bodyPr/>
          <a:lstStyle/>
          <a:p>
            <a:endParaRPr lang="en-RO"/>
          </a:p>
        </p:txBody>
      </p:sp>
      <p:sp>
        <p:nvSpPr>
          <p:cNvPr id="8" name="Object 7"/>
          <p:cNvSpPr/>
          <p:nvPr/>
        </p:nvSpPr>
        <p:spPr>
          <a:xfrm>
            <a:off x="4208997" y="4635730"/>
            <a:ext cx="3770957" cy="885604"/>
          </a:xfrm>
          <a:prstGeom prst="rect">
            <a:avLst/>
          </a:prstGeom>
          <a:noFill/>
        </p:spPr>
        <p:txBody>
          <a:bodyPr wrap="square" lIns="0" tIns="0" rIns="0" bIns="0" rtlCol="0" anchor="t"/>
          <a:lstStyle/>
          <a:p>
            <a:pPr algn="ctr">
              <a:lnSpc>
                <a:spcPts val="2333"/>
              </a:lnSpc>
              <a:buNone/>
            </a:pPr>
            <a:r>
              <a:rPr lang="en-US" sz="1800" kern="0" spc="18" dirty="0">
                <a:solidFill>
                  <a:srgbClr val="000000"/>
                </a:solidFill>
                <a:latin typeface="Roboto" pitchFamily="34" charset="0"/>
                <a:ea typeface="Roboto" pitchFamily="34" charset="-122"/>
                <a:cs typeface="Roboto" pitchFamily="34" charset="-120"/>
              </a:rPr>
              <a:t>Bunuri/servicii direct de la o persoană la alta, fără intermediari tradiționali.</a:t>
            </a:r>
            <a:endParaRPr lang="en-US" dirty="0"/>
          </a:p>
        </p:txBody>
      </p:sp>
      <p:pic>
        <p:nvPicPr>
          <p:cNvPr id="9" name="Object 8" descr="6545894"/>
          <p:cNvPicPr>
            <a:picLocks noChangeAspect="1"/>
          </p:cNvPicPr>
          <p:nvPr/>
        </p:nvPicPr>
        <p:blipFill>
          <a:blip r:embed="rId5"/>
          <a:srcRect l="16667" r="16667"/>
          <a:stretch/>
        </p:blipFill>
        <p:spPr>
          <a:xfrm>
            <a:off x="8808422" y="2123544"/>
            <a:ext cx="2380655" cy="2380655"/>
          </a:xfrm>
          <a:prstGeom prst="ellipse">
            <a:avLst/>
          </a:prstGeom>
        </p:spPr>
      </p:pic>
      <p:sp>
        <p:nvSpPr>
          <p:cNvPr id="10" name="Object 9"/>
          <p:cNvSpPr/>
          <p:nvPr/>
        </p:nvSpPr>
        <p:spPr>
          <a:xfrm>
            <a:off x="8808422" y="2123544"/>
            <a:ext cx="2380655" cy="2380655"/>
          </a:xfrm>
          <a:prstGeom prst="ellipse">
            <a:avLst/>
          </a:prstGeom>
          <a:noFill/>
          <a:ln w="25400">
            <a:solidFill>
              <a:srgbClr val="00A0B0"/>
            </a:solidFill>
            <a:prstDash val="solid"/>
            <a:miter lim="800000"/>
          </a:ln>
        </p:spPr>
        <p:txBody>
          <a:bodyPr/>
          <a:lstStyle/>
          <a:p>
            <a:endParaRPr lang="en-RO"/>
          </a:p>
        </p:txBody>
      </p:sp>
      <p:sp>
        <p:nvSpPr>
          <p:cNvPr id="11" name="Object 10"/>
          <p:cNvSpPr/>
          <p:nvPr/>
        </p:nvSpPr>
        <p:spPr>
          <a:xfrm>
            <a:off x="8113271" y="4635730"/>
            <a:ext cx="3770957" cy="885604"/>
          </a:xfrm>
          <a:prstGeom prst="rect">
            <a:avLst/>
          </a:prstGeom>
          <a:noFill/>
        </p:spPr>
        <p:txBody>
          <a:bodyPr wrap="square" lIns="0" tIns="0" rIns="0" bIns="0" rtlCol="0" anchor="t"/>
          <a:lstStyle/>
          <a:p>
            <a:pPr algn="ctr">
              <a:lnSpc>
                <a:spcPts val="2333"/>
              </a:lnSpc>
              <a:buNone/>
            </a:pPr>
            <a:r>
              <a:rPr lang="en-US" sz="1800" kern="0" spc="18" dirty="0">
                <a:solidFill>
                  <a:srgbClr val="000000"/>
                </a:solidFill>
                <a:latin typeface="Roboto" pitchFamily="34" charset="0"/>
                <a:ea typeface="Roboto" pitchFamily="34" charset="-122"/>
                <a:cs typeface="Roboto" pitchFamily="34" charset="-120"/>
              </a:rPr>
              <a:t>Contracte pe termen scurt, muncă independentă, flexibilitate, dar și insecuritate.</a:t>
            </a:r>
            <a:endParaRPr lang="en-US" dirty="0"/>
          </a:p>
        </p:txBody>
      </p:sp>
      <p:sp>
        <p:nvSpPr>
          <p:cNvPr id="12" name="Object 11"/>
          <p:cNvSpPr/>
          <p:nvPr/>
        </p:nvSpPr>
        <p:spPr>
          <a:xfrm>
            <a:off x="11865183" y="6499782"/>
            <a:ext cx="133317" cy="238065"/>
          </a:xfrm>
          <a:prstGeom prst="rect">
            <a:avLst/>
          </a:prstGeom>
          <a:noFill/>
        </p:spPr>
        <p:txBody>
          <a:bodyPr/>
          <a:lstStyle/>
          <a:p>
            <a:endParaRPr lang="en-RO"/>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87600"/>
            <a:ext cx="12188952" cy="542789"/>
          </a:xfrm>
          <a:prstGeom prst="rect">
            <a:avLst/>
          </a:prstGeom>
          <a:noFill/>
        </p:spPr>
        <p:txBody>
          <a:bodyPr wrap="square" lIns="0" tIns="0" rIns="0" bIns="0" rtlCol="0" anchor="t"/>
          <a:lstStyle/>
          <a:p>
            <a:pPr algn="ctr">
              <a:lnSpc>
                <a:spcPts val="4320"/>
              </a:lnSpc>
              <a:buNone/>
            </a:pPr>
            <a:r>
              <a:rPr lang="en-US" sz="3750" b="1" dirty="0">
                <a:solidFill>
                  <a:srgbClr val="000000"/>
                </a:solidFill>
                <a:latin typeface="Roboto" pitchFamily="34" charset="0"/>
                <a:ea typeface="Roboto" pitchFamily="34" charset="-122"/>
                <a:cs typeface="Roboto" pitchFamily="34" charset="-120"/>
              </a:rPr>
              <a:t> Munca pe platforme. Aspecte esențiale</a:t>
            </a:r>
            <a:endParaRPr lang="en-US" dirty="0"/>
          </a:p>
        </p:txBody>
      </p:sp>
      <p:sp>
        <p:nvSpPr>
          <p:cNvPr id="3" name="Object 2"/>
          <p:cNvSpPr/>
          <p:nvPr/>
        </p:nvSpPr>
        <p:spPr>
          <a:xfrm>
            <a:off x="837990" y="1485648"/>
            <a:ext cx="5446938" cy="4333673"/>
          </a:xfrm>
          <a:prstGeom prst="rect">
            <a:avLst/>
          </a:prstGeom>
          <a:noFill/>
        </p:spPr>
        <p:txBody>
          <a:bodyPr wrap="square" lIns="0" tIns="0" rIns="0" bIns="0" rtlCol="0" anchor="t"/>
          <a:lstStyle/>
          <a:p>
            <a:pPr marL="242900" indent="-242900" algn="l">
              <a:lnSpc>
                <a:spcPts val="2799"/>
              </a:lnSpc>
              <a:buSzPct val="100000"/>
              <a:buChar char="•"/>
            </a:pPr>
            <a:r>
              <a:rPr lang="en-US" sz="2160" b="1" kern="0" spc="22" dirty="0" err="1">
                <a:solidFill>
                  <a:srgbClr val="92D050"/>
                </a:solidFill>
                <a:latin typeface="Roboto" pitchFamily="34" charset="0"/>
                <a:ea typeface="Roboto" pitchFamily="34" charset="-122"/>
                <a:cs typeface="Roboto" pitchFamily="34" charset="-120"/>
              </a:rPr>
              <a:t>Definiție</a:t>
            </a:r>
            <a:endParaRPr lang="en-US" sz="2160" b="1" kern="0" spc="22" dirty="0">
              <a:solidFill>
                <a:srgbClr val="92D050"/>
              </a:solidFill>
              <a:latin typeface="Roboto" pitchFamily="34" charset="0"/>
              <a:ea typeface="Roboto" pitchFamily="34" charset="-122"/>
              <a:cs typeface="Roboto" pitchFamily="34" charset="-120"/>
            </a:endParaRPr>
          </a:p>
          <a:p>
            <a:pPr marL="242900" indent="-242900" algn="l">
              <a:lnSpc>
                <a:spcPts val="2799"/>
              </a:lnSpc>
              <a:buSzPct val="100000"/>
              <a:buChar char="•"/>
            </a:pPr>
            <a:endParaRPr lang="en-US" sz="2160" b="1" kern="0" spc="22" dirty="0">
              <a:solidFill>
                <a:srgbClr val="92D050"/>
              </a:solidFill>
              <a:latin typeface="Roboto" pitchFamily="34" charset="0"/>
              <a:ea typeface="Roboto" pitchFamily="34" charset="-122"/>
              <a:cs typeface="Roboto" pitchFamily="34" charset="-120"/>
            </a:endParaRPr>
          </a:p>
          <a:p>
            <a:pPr lvl="1" algn="just">
              <a:lnSpc>
                <a:spcPts val="1988"/>
              </a:lnSpc>
              <a:spcBef>
                <a:spcPts val="57"/>
              </a:spcBef>
              <a:buNone/>
            </a:pPr>
            <a:r>
              <a:rPr lang="en-US" sz="1380" kern="0" spc="14" dirty="0">
                <a:solidFill>
                  <a:srgbClr val="000000">
                    <a:alpha val="80000"/>
                  </a:srgbClr>
                </a:solidFill>
                <a:latin typeface="Roboto" pitchFamily="34" charset="0"/>
                <a:ea typeface="Roboto" pitchFamily="34" charset="-122"/>
                <a:cs typeface="Roboto" pitchFamily="34" charset="-120"/>
              </a:rPr>
              <a:t>Activitate organizată prin intermediul unei platforme digitale de muncă și efectuată de către o persoană pe baza unei relații contractuale încheiate cu platforma digitală de muncă sau cu un intermediar.</a:t>
            </a:r>
          </a:p>
          <a:p>
            <a:pPr marL="242900" indent="-242900" algn="l">
              <a:lnSpc>
                <a:spcPts val="2799"/>
              </a:lnSpc>
              <a:spcBef>
                <a:spcPts val="1866"/>
              </a:spcBef>
              <a:buSzPct val="100000"/>
              <a:buChar char="•"/>
            </a:pPr>
            <a:r>
              <a:rPr lang="en-US" sz="2160" b="1" kern="0" spc="22" dirty="0">
                <a:solidFill>
                  <a:srgbClr val="C00000"/>
                </a:solidFill>
                <a:latin typeface="Roboto" pitchFamily="34" charset="0"/>
                <a:ea typeface="Roboto" pitchFamily="34" charset="-122"/>
                <a:cs typeface="Roboto" pitchFamily="34" charset="-120"/>
              </a:rPr>
              <a:t>Tipuri de muncă pe platformă</a:t>
            </a:r>
          </a:p>
          <a:p>
            <a:pPr marL="485800" lvl="1" indent="-242900" algn="just">
              <a:lnSpc>
                <a:spcPts val="1988"/>
              </a:lnSpc>
              <a:spcBef>
                <a:spcPts val="57"/>
              </a:spcBef>
              <a:buSzPct val="100000"/>
              <a:buChar char="•"/>
            </a:pPr>
            <a:r>
              <a:rPr lang="en-US" sz="1380" kern="0" spc="14" dirty="0">
                <a:solidFill>
                  <a:srgbClr val="000000">
                    <a:alpha val="80000"/>
                  </a:srgbClr>
                </a:solidFill>
                <a:latin typeface="Roboto" pitchFamily="34" charset="0"/>
                <a:ea typeface="Roboto" pitchFamily="34" charset="-122"/>
                <a:cs typeface="Roboto" pitchFamily="34" charset="-120"/>
              </a:rPr>
              <a:t>Muncă la cerere, online sau în mediul fizic.</a:t>
            </a:r>
          </a:p>
          <a:p>
            <a:pPr marL="485800" lvl="1" indent="-242900" algn="just">
              <a:lnSpc>
                <a:spcPts val="1988"/>
              </a:lnSpc>
              <a:spcBef>
                <a:spcPts val="202"/>
              </a:spcBef>
              <a:buSzPct val="100000"/>
              <a:buChar char="•"/>
            </a:pPr>
            <a:r>
              <a:rPr lang="en-US" sz="1380" b="1" kern="0" spc="14" dirty="0">
                <a:solidFill>
                  <a:srgbClr val="000000">
                    <a:alpha val="80000"/>
                  </a:srgbClr>
                </a:solidFill>
                <a:latin typeface="Roboto" pitchFamily="34" charset="0"/>
                <a:ea typeface="Roboto" pitchFamily="34" charset="-122"/>
                <a:cs typeface="Roboto" pitchFamily="34" charset="-120"/>
              </a:rPr>
              <a:t>Gig economy: </a:t>
            </a:r>
            <a:r>
              <a:rPr lang="en-US" sz="1380" kern="0" spc="14" dirty="0">
                <a:solidFill>
                  <a:srgbClr val="000000">
                    <a:alpha val="80000"/>
                  </a:srgbClr>
                </a:solidFill>
                <a:latin typeface="Roboto" pitchFamily="34" charset="0"/>
                <a:ea typeface="Roboto" pitchFamily="34" charset="-122"/>
                <a:cs typeface="Roboto" pitchFamily="34" charset="-120"/>
              </a:rPr>
              <a:t>contracte pe termen scurt, muncă independentă, flexibilitate, dar și insecuritate;</a:t>
            </a:r>
          </a:p>
          <a:p>
            <a:pPr marL="485800" lvl="1" indent="-242900" algn="just">
              <a:lnSpc>
                <a:spcPts val="1988"/>
              </a:lnSpc>
              <a:spcBef>
                <a:spcPts val="202"/>
              </a:spcBef>
              <a:buSzPct val="100000"/>
              <a:buChar char="•"/>
            </a:pPr>
            <a:r>
              <a:rPr lang="en-US" sz="1380" b="1" kern="0" spc="14" dirty="0">
                <a:solidFill>
                  <a:srgbClr val="000000">
                    <a:alpha val="80000"/>
                  </a:srgbClr>
                </a:solidFill>
                <a:latin typeface="Roboto" pitchFamily="34" charset="0"/>
                <a:ea typeface="Roboto" pitchFamily="34" charset="-122"/>
                <a:cs typeface="Roboto" pitchFamily="34" charset="-120"/>
              </a:rPr>
              <a:t>Sharing economy</a:t>
            </a:r>
            <a:r>
              <a:rPr lang="en-US" sz="1380" kern="0" spc="14" dirty="0">
                <a:solidFill>
                  <a:srgbClr val="000000">
                    <a:alpha val="80000"/>
                  </a:srgbClr>
                </a:solidFill>
                <a:latin typeface="Roboto" pitchFamily="34" charset="0"/>
                <a:ea typeface="Roboto" pitchFamily="34" charset="-122"/>
                <a:cs typeface="Roboto" pitchFamily="34" charset="-120"/>
              </a:rPr>
              <a:t>: indivizi și companii împrumută sau închiriază active subutilizate.</a:t>
            </a:r>
          </a:p>
          <a:p>
            <a:pPr marL="485800" lvl="1" indent="-242900" algn="just">
              <a:lnSpc>
                <a:spcPts val="1988"/>
              </a:lnSpc>
              <a:spcBef>
                <a:spcPts val="202"/>
              </a:spcBef>
              <a:buSzPct val="100000"/>
              <a:buChar char="•"/>
            </a:pPr>
            <a:r>
              <a:rPr lang="en-US" sz="1380" b="1" kern="0" spc="14" dirty="0">
                <a:solidFill>
                  <a:srgbClr val="000000">
                    <a:alpha val="80000"/>
                  </a:srgbClr>
                </a:solidFill>
                <a:latin typeface="Roboto" pitchFamily="34" charset="0"/>
                <a:ea typeface="Roboto" pitchFamily="34" charset="-122"/>
                <a:cs typeface="Roboto" pitchFamily="34" charset="-120"/>
              </a:rPr>
              <a:t>Peer-to-peer economy: </a:t>
            </a:r>
            <a:r>
              <a:rPr lang="en-US" sz="1380" kern="0" spc="14" dirty="0">
                <a:solidFill>
                  <a:srgbClr val="000000">
                    <a:alpha val="80000"/>
                  </a:srgbClr>
                </a:solidFill>
                <a:latin typeface="Roboto" pitchFamily="34" charset="0"/>
                <a:ea typeface="Roboto" pitchFamily="34" charset="-122"/>
                <a:cs typeface="Roboto" pitchFamily="34" charset="-120"/>
              </a:rPr>
              <a:t>bunuri/servicii direct de la o persoană la alta, fără intermediari tradiționali.</a:t>
            </a:r>
            <a:endParaRPr lang="en-US" dirty="0"/>
          </a:p>
        </p:txBody>
      </p:sp>
      <p:sp>
        <p:nvSpPr>
          <p:cNvPr id="4" name="Object 3"/>
          <p:cNvSpPr/>
          <p:nvPr/>
        </p:nvSpPr>
        <p:spPr>
          <a:xfrm>
            <a:off x="6284928" y="1373379"/>
            <a:ext cx="5446938" cy="4558210"/>
          </a:xfrm>
          <a:prstGeom prst="rect">
            <a:avLst/>
          </a:prstGeom>
          <a:noFill/>
        </p:spPr>
        <p:txBody>
          <a:bodyPr wrap="square" lIns="0" tIns="0" rIns="0" bIns="0" rtlCol="0" anchor="t"/>
          <a:lstStyle/>
          <a:p>
            <a:pPr marL="242900" indent="-242900" algn="l">
              <a:lnSpc>
                <a:spcPts val="2799"/>
              </a:lnSpc>
              <a:buSzPct val="100000"/>
              <a:buChar char="•"/>
            </a:pPr>
            <a:r>
              <a:rPr lang="en-US" sz="2160" b="1" kern="0" spc="22" dirty="0">
                <a:solidFill>
                  <a:srgbClr val="00B0F0"/>
                </a:solidFill>
                <a:latin typeface="Roboto" pitchFamily="34" charset="0"/>
                <a:ea typeface="Roboto" pitchFamily="34" charset="-122"/>
                <a:cs typeface="Roboto" pitchFamily="34" charset="-120"/>
              </a:rPr>
              <a:t>Avantaje </a:t>
            </a:r>
            <a:r>
              <a:rPr lang="en-US" sz="2160" b="1" kern="0" spc="22" dirty="0" err="1">
                <a:solidFill>
                  <a:srgbClr val="00B0F0"/>
                </a:solidFill>
                <a:latin typeface="Roboto" pitchFamily="34" charset="0"/>
                <a:ea typeface="Roboto" pitchFamily="34" charset="-122"/>
                <a:cs typeface="Roboto" pitchFamily="34" charset="-120"/>
              </a:rPr>
              <a:t>și</a:t>
            </a:r>
            <a:r>
              <a:rPr lang="en-US" sz="2160" b="1" kern="0" spc="22" dirty="0">
                <a:solidFill>
                  <a:srgbClr val="00B0F0"/>
                </a:solidFill>
                <a:latin typeface="Roboto" pitchFamily="34" charset="0"/>
                <a:ea typeface="Roboto" pitchFamily="34" charset="-122"/>
                <a:cs typeface="Roboto" pitchFamily="34" charset="-120"/>
              </a:rPr>
              <a:t> </a:t>
            </a:r>
            <a:r>
              <a:rPr lang="en-US" sz="2160" b="1" kern="0" spc="22" dirty="0" err="1">
                <a:solidFill>
                  <a:srgbClr val="00B0F0"/>
                </a:solidFill>
                <a:latin typeface="Roboto" pitchFamily="34" charset="0"/>
                <a:ea typeface="Roboto" pitchFamily="34" charset="-122"/>
                <a:cs typeface="Roboto" pitchFamily="34" charset="-120"/>
              </a:rPr>
              <a:t>provocări</a:t>
            </a:r>
            <a:endParaRPr lang="en-US" sz="2160" b="1" kern="0" spc="22" dirty="0">
              <a:solidFill>
                <a:srgbClr val="00B0F0"/>
              </a:solidFill>
              <a:latin typeface="Roboto" pitchFamily="34" charset="0"/>
              <a:ea typeface="Roboto" pitchFamily="34" charset="-122"/>
              <a:cs typeface="Roboto" pitchFamily="34" charset="-120"/>
            </a:endParaRPr>
          </a:p>
          <a:p>
            <a:pPr algn="l">
              <a:lnSpc>
                <a:spcPts val="2799"/>
              </a:lnSpc>
              <a:buSzPct val="100000"/>
            </a:pPr>
            <a:endParaRPr lang="en-US" sz="2160" b="1" kern="0" spc="22" dirty="0">
              <a:solidFill>
                <a:srgbClr val="00B0F0"/>
              </a:solidFill>
              <a:latin typeface="Roboto" pitchFamily="34" charset="0"/>
              <a:ea typeface="Roboto" pitchFamily="34" charset="-122"/>
              <a:cs typeface="Roboto" pitchFamily="34" charset="-120"/>
            </a:endParaRPr>
          </a:p>
          <a:p>
            <a:pPr marL="485800" lvl="1" indent="-242900" algn="just">
              <a:lnSpc>
                <a:spcPts val="1988"/>
              </a:lnSpc>
              <a:spcBef>
                <a:spcPts val="57"/>
              </a:spcBef>
              <a:buSzPct val="100000"/>
              <a:buChar char="•"/>
            </a:pPr>
            <a:r>
              <a:rPr lang="en-US" sz="1380" b="1" kern="0" spc="14" dirty="0" err="1">
                <a:solidFill>
                  <a:srgbClr val="000000">
                    <a:alpha val="80000"/>
                  </a:srgbClr>
                </a:solidFill>
                <a:latin typeface="Roboto" pitchFamily="34" charset="0"/>
                <a:ea typeface="Roboto" pitchFamily="34" charset="-122"/>
                <a:cs typeface="Roboto" pitchFamily="34" charset="-120"/>
              </a:rPr>
              <a:t>Avantaje</a:t>
            </a:r>
            <a:r>
              <a:rPr lang="en-US" sz="1380" kern="0" spc="14" dirty="0">
                <a:solidFill>
                  <a:srgbClr val="000000">
                    <a:alpha val="80000"/>
                  </a:srgbClr>
                </a:solidFill>
                <a:latin typeface="Roboto" pitchFamily="34" charset="0"/>
                <a:ea typeface="Roboto" pitchFamily="34" charset="-122"/>
                <a:cs typeface="Roboto" pitchFamily="34" charset="-120"/>
              </a:rPr>
              <a:t>: flexibilitate, libertatea de a alege programul de muncă, potențial de câștiguri;</a:t>
            </a:r>
          </a:p>
          <a:p>
            <a:pPr marL="485800" lvl="1" indent="-242900" algn="just">
              <a:lnSpc>
                <a:spcPts val="1988"/>
              </a:lnSpc>
              <a:spcBef>
                <a:spcPts val="202"/>
              </a:spcBef>
              <a:buSzPct val="100000"/>
              <a:buChar char="•"/>
            </a:pPr>
            <a:r>
              <a:rPr lang="en-US" sz="1380" b="1" kern="0" spc="14" dirty="0">
                <a:solidFill>
                  <a:srgbClr val="000000">
                    <a:alpha val="80000"/>
                  </a:srgbClr>
                </a:solidFill>
                <a:latin typeface="Roboto" pitchFamily="34" charset="0"/>
                <a:ea typeface="Roboto" pitchFamily="34" charset="-122"/>
                <a:cs typeface="Roboto" pitchFamily="34" charset="-120"/>
              </a:rPr>
              <a:t>Provocări</a:t>
            </a:r>
            <a:r>
              <a:rPr lang="en-US" sz="1380" kern="0" spc="14" dirty="0">
                <a:solidFill>
                  <a:srgbClr val="000000">
                    <a:alpha val="80000"/>
                  </a:srgbClr>
                </a:solidFill>
                <a:latin typeface="Roboto" pitchFamily="34" charset="0"/>
                <a:ea typeface="Roboto" pitchFamily="34" charset="-122"/>
                <a:cs typeface="Roboto" pitchFamily="34" charset="-120"/>
              </a:rPr>
              <a:t>: insecuritate, lipsa protecției. </a:t>
            </a:r>
            <a:r>
              <a:rPr lang="en-US" sz="1380" kern="0" spc="14" dirty="0" err="1">
                <a:solidFill>
                  <a:srgbClr val="000000">
                    <a:alpha val="80000"/>
                  </a:srgbClr>
                </a:solidFill>
                <a:latin typeface="Roboto" pitchFamily="34" charset="0"/>
                <a:ea typeface="Roboto" pitchFamily="34" charset="-122"/>
                <a:cs typeface="Roboto" pitchFamily="34" charset="-120"/>
              </a:rPr>
              <a:t>Timp</a:t>
            </a:r>
            <a:r>
              <a:rPr lang="en-US" sz="1380" kern="0" spc="14" dirty="0">
                <a:solidFill>
                  <a:srgbClr val="000000">
                    <a:alpha val="80000"/>
                  </a:srgbClr>
                </a:solidFill>
                <a:latin typeface="Roboto" pitchFamily="34" charset="0"/>
                <a:ea typeface="Roboto" pitchFamily="34" charset="-122"/>
                <a:cs typeface="Roboto" pitchFamily="34" charset="-120"/>
              </a:rPr>
              <a:t> liber vs. muncă precară, protecție socială limitată, risc de abuz, decizii </a:t>
            </a:r>
            <a:r>
              <a:rPr lang="en-US" sz="1380" kern="0" spc="14" dirty="0" err="1">
                <a:solidFill>
                  <a:srgbClr val="000000">
                    <a:alpha val="80000"/>
                  </a:srgbClr>
                </a:solidFill>
                <a:latin typeface="Roboto" pitchFamily="34" charset="0"/>
                <a:ea typeface="Roboto" pitchFamily="34" charset="-122"/>
                <a:cs typeface="Roboto" pitchFamily="34" charset="-120"/>
              </a:rPr>
              <a:t>automatizate</a:t>
            </a:r>
            <a:r>
              <a:rPr lang="en-US" sz="1380" kern="0" spc="14" dirty="0">
                <a:solidFill>
                  <a:srgbClr val="000000">
                    <a:alpha val="80000"/>
                  </a:srgbClr>
                </a:solidFill>
                <a:latin typeface="Roboto" pitchFamily="34" charset="0"/>
                <a:ea typeface="Roboto" pitchFamily="34" charset="-122"/>
                <a:cs typeface="Roboto" pitchFamily="34" charset="-120"/>
              </a:rPr>
              <a:t>.</a:t>
            </a:r>
          </a:p>
          <a:p>
            <a:pPr marL="242900" indent="-242900" algn="l">
              <a:lnSpc>
                <a:spcPts val="2799"/>
              </a:lnSpc>
              <a:spcBef>
                <a:spcPts val="1866"/>
              </a:spcBef>
              <a:buSzPct val="100000"/>
              <a:buChar char="•"/>
            </a:pPr>
            <a:r>
              <a:rPr lang="en-US" sz="2160" b="1" kern="0" spc="22" dirty="0">
                <a:solidFill>
                  <a:srgbClr val="FFC000"/>
                </a:solidFill>
                <a:latin typeface="Roboto" pitchFamily="34" charset="0"/>
                <a:ea typeface="Roboto" pitchFamily="34" charset="-122"/>
                <a:cs typeface="Roboto" pitchFamily="34" charset="-120"/>
              </a:rPr>
              <a:t>Probleme juridice și sociale</a:t>
            </a:r>
          </a:p>
          <a:p>
            <a:pPr marL="485800" lvl="1" indent="-242900" algn="just">
              <a:lnSpc>
                <a:spcPts val="1988"/>
              </a:lnSpc>
              <a:spcBef>
                <a:spcPts val="57"/>
              </a:spcBef>
              <a:buSzPct val="100000"/>
              <a:buChar char="•"/>
            </a:pPr>
            <a:r>
              <a:rPr lang="en-US" sz="1380" kern="0" spc="14" dirty="0">
                <a:solidFill>
                  <a:srgbClr val="000000">
                    <a:alpha val="80000"/>
                  </a:srgbClr>
                </a:solidFill>
                <a:latin typeface="Roboto" pitchFamily="34" charset="0"/>
                <a:ea typeface="Roboto" pitchFamily="34" charset="-122"/>
                <a:cs typeface="Roboto" pitchFamily="34" charset="-120"/>
              </a:rPr>
              <a:t>Natura juridică a relațiilor de pe platforme;</a:t>
            </a:r>
          </a:p>
          <a:p>
            <a:pPr marL="485800" lvl="1" indent="-242900" algn="just">
              <a:lnSpc>
                <a:spcPts val="1988"/>
              </a:lnSpc>
              <a:spcBef>
                <a:spcPts val="202"/>
              </a:spcBef>
              <a:buSzPct val="100000"/>
              <a:buChar char="•"/>
            </a:pPr>
            <a:r>
              <a:rPr lang="en-US" sz="1380" kern="0" spc="14" dirty="0">
                <a:solidFill>
                  <a:srgbClr val="000000">
                    <a:alpha val="80000"/>
                  </a:srgbClr>
                </a:solidFill>
                <a:latin typeface="Roboto" pitchFamily="34" charset="0"/>
                <a:ea typeface="Roboto" pitchFamily="34" charset="-122"/>
                <a:cs typeface="Roboto" pitchFamily="34" charset="-120"/>
              </a:rPr>
              <a:t>Vulnerabilitatea lucrătorilor. Lipsa garanțiilor asociate unei relații de muncă;</a:t>
            </a:r>
          </a:p>
          <a:p>
            <a:pPr marL="485800" lvl="1" indent="-242900" algn="just">
              <a:lnSpc>
                <a:spcPts val="1988"/>
              </a:lnSpc>
              <a:spcBef>
                <a:spcPts val="202"/>
              </a:spcBef>
              <a:buSzPct val="100000"/>
              <a:buChar char="•"/>
            </a:pPr>
            <a:r>
              <a:rPr lang="en-US" sz="1380" kern="0" spc="14" dirty="0">
                <a:solidFill>
                  <a:srgbClr val="000000">
                    <a:alpha val="80000"/>
                  </a:srgbClr>
                </a:solidFill>
                <a:latin typeface="Roboto" pitchFamily="34" charset="0"/>
                <a:ea typeface="Roboto" pitchFamily="34" charset="-122"/>
                <a:cs typeface="Roboto" pitchFamily="34" charset="-120"/>
              </a:rPr>
              <a:t>Transparență, echitate, supraveghere umană a deciziilor;</a:t>
            </a:r>
          </a:p>
          <a:p>
            <a:pPr marL="485800" lvl="1" indent="-242900" algn="just">
              <a:lnSpc>
                <a:spcPts val="1988"/>
              </a:lnSpc>
              <a:spcBef>
                <a:spcPts val="202"/>
              </a:spcBef>
              <a:buSzPct val="100000"/>
              <a:buChar char="•"/>
            </a:pPr>
            <a:r>
              <a:rPr lang="en-US" sz="1380" kern="0" spc="14" dirty="0">
                <a:solidFill>
                  <a:srgbClr val="000000">
                    <a:alpha val="80000"/>
                  </a:srgbClr>
                </a:solidFill>
                <a:latin typeface="Roboto" pitchFamily="34" charset="0"/>
                <a:ea typeface="Roboto" pitchFamily="34" charset="-122"/>
                <a:cs typeface="Roboto" pitchFamily="34" charset="-120"/>
              </a:rPr>
              <a:t>Securitate și responsabilitate a gestionării algoritmice în privința modului de desfășurare a muncii pe platformele digitale de muncă; </a:t>
            </a:r>
          </a:p>
          <a:p>
            <a:pPr lvl="1" algn="just">
              <a:lnSpc>
                <a:spcPts val="1988"/>
              </a:lnSpc>
              <a:spcBef>
                <a:spcPts val="202"/>
              </a:spcBef>
              <a:buNone/>
            </a:pPr>
            <a:r>
              <a:rPr lang="en-US" sz="1380" kern="0" spc="14" dirty="0">
                <a:solidFill>
                  <a:srgbClr val="000000">
                    <a:alpha val="80000"/>
                  </a:srgbClr>
                </a:solidFill>
                <a:latin typeface="Roboto" pitchFamily="34" charset="0"/>
                <a:ea typeface="Roboto" pitchFamily="34" charset="-122"/>
                <a:cs typeface="Roboto" pitchFamily="34" charset="-120"/>
              </a:rPr>
              <a:t>.</a:t>
            </a:r>
            <a:endParaRPr lang="en-US" dirty="0"/>
          </a:p>
        </p:txBody>
      </p:sp>
      <p:sp>
        <p:nvSpPr>
          <p:cNvPr id="5" name="Object 4"/>
          <p:cNvSpPr/>
          <p:nvPr/>
        </p:nvSpPr>
        <p:spPr>
          <a:xfrm>
            <a:off x="11865183" y="6499782"/>
            <a:ext cx="133317" cy="238065"/>
          </a:xfrm>
          <a:prstGeom prst="rect">
            <a:avLst/>
          </a:prstGeom>
          <a:noFill/>
        </p:spPr>
        <p:txBody>
          <a:bodyPr/>
          <a:lstStyle/>
          <a:p>
            <a:endParaRPr lang="en-RO"/>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5F5F5"/>
        </a:solidFill>
        <a:effectLst/>
      </p:bgPr>
    </p:bg>
    <p:spTree>
      <p:nvGrpSpPr>
        <p:cNvPr id="1" name=""/>
        <p:cNvGrpSpPr/>
        <p:nvPr/>
      </p:nvGrpSpPr>
      <p:grpSpPr>
        <a:xfrm>
          <a:off x="0" y="0"/>
          <a:ext cx="0" cy="0"/>
          <a:chOff x="0" y="0"/>
          <a:chExt cx="0" cy="0"/>
        </a:xfrm>
      </p:grpSpPr>
      <p:sp>
        <p:nvSpPr>
          <p:cNvPr id="2" name="Object 1"/>
          <p:cNvSpPr/>
          <p:nvPr/>
        </p:nvSpPr>
        <p:spPr>
          <a:xfrm>
            <a:off x="0" y="0"/>
            <a:ext cx="12188947" cy="1295077"/>
          </a:xfrm>
          <a:prstGeom prst="rect">
            <a:avLst/>
          </a:prstGeom>
          <a:solidFill>
            <a:srgbClr val="FFFFFF"/>
          </a:solidFill>
        </p:spPr>
        <p:txBody>
          <a:bodyPr/>
          <a:lstStyle/>
          <a:p>
            <a:endParaRPr lang="en-RO"/>
          </a:p>
        </p:txBody>
      </p:sp>
      <p:sp>
        <p:nvSpPr>
          <p:cNvPr id="3" name="Object 2"/>
          <p:cNvSpPr/>
          <p:nvPr/>
        </p:nvSpPr>
        <p:spPr>
          <a:xfrm>
            <a:off x="0" y="387600"/>
            <a:ext cx="12188952" cy="542789"/>
          </a:xfrm>
          <a:prstGeom prst="rect">
            <a:avLst/>
          </a:prstGeom>
          <a:noFill/>
        </p:spPr>
        <p:txBody>
          <a:bodyPr wrap="square" lIns="0" tIns="0" rIns="0" bIns="0" rtlCol="0" anchor="t"/>
          <a:lstStyle/>
          <a:p>
            <a:pPr algn="ctr">
              <a:lnSpc>
                <a:spcPts val="4320"/>
              </a:lnSpc>
              <a:buNone/>
            </a:pPr>
            <a:r>
              <a:rPr lang="en-US" sz="3750" b="1" dirty="0">
                <a:solidFill>
                  <a:srgbClr val="000000"/>
                </a:solidFill>
                <a:latin typeface="Roboto" pitchFamily="34" charset="0"/>
                <a:ea typeface="Roboto" pitchFamily="34" charset="-122"/>
                <a:cs typeface="Roboto" pitchFamily="34" charset="-120"/>
              </a:rPr>
              <a:t>Teorii despre munca pe platforme</a:t>
            </a:r>
            <a:endParaRPr lang="en-US" dirty="0"/>
          </a:p>
        </p:txBody>
      </p:sp>
      <p:sp>
        <p:nvSpPr>
          <p:cNvPr id="4" name="Object 3"/>
          <p:cNvSpPr/>
          <p:nvPr/>
        </p:nvSpPr>
        <p:spPr>
          <a:xfrm>
            <a:off x="476131" y="1771207"/>
            <a:ext cx="5523119" cy="2018795"/>
          </a:xfrm>
          <a:prstGeom prst="rect">
            <a:avLst/>
          </a:prstGeom>
          <a:solidFill>
            <a:srgbClr val="00A0B0">
              <a:alpha val="30000"/>
            </a:srgbClr>
          </a:solidFill>
        </p:spPr>
        <p:txBody>
          <a:bodyPr/>
          <a:lstStyle/>
          <a:p>
            <a:endParaRPr lang="en-RO"/>
          </a:p>
        </p:txBody>
      </p:sp>
      <p:sp>
        <p:nvSpPr>
          <p:cNvPr id="5" name="Object 4"/>
          <p:cNvSpPr/>
          <p:nvPr/>
        </p:nvSpPr>
        <p:spPr>
          <a:xfrm>
            <a:off x="761810" y="1990079"/>
            <a:ext cx="5551687" cy="333292"/>
          </a:xfrm>
          <a:prstGeom prst="rect">
            <a:avLst/>
          </a:prstGeom>
          <a:noFill/>
        </p:spPr>
        <p:txBody>
          <a:bodyPr wrap="square" lIns="0" tIns="0" rIns="0" bIns="0" rtlCol="0" anchor="t"/>
          <a:lstStyle/>
          <a:p>
            <a:pPr algn="l">
              <a:lnSpc>
                <a:spcPts val="2644"/>
              </a:lnSpc>
              <a:buNone/>
            </a:pPr>
            <a:r>
              <a:rPr lang="en-US" sz="2040" b="1" kern="0" spc="20" dirty="0">
                <a:solidFill>
                  <a:srgbClr val="000000"/>
                </a:solidFill>
                <a:latin typeface="Roboto" pitchFamily="34" charset="0"/>
                <a:ea typeface="Roboto" pitchFamily="34" charset="-122"/>
                <a:cs typeface="Roboto" pitchFamily="34" charset="-120"/>
              </a:rPr>
              <a:t>Teoria distrugerii creative</a:t>
            </a:r>
            <a:endParaRPr lang="en-US" dirty="0"/>
          </a:p>
        </p:txBody>
      </p:sp>
      <p:sp>
        <p:nvSpPr>
          <p:cNvPr id="6" name="Object 5"/>
          <p:cNvSpPr/>
          <p:nvPr/>
        </p:nvSpPr>
        <p:spPr>
          <a:xfrm>
            <a:off x="761810" y="2406693"/>
            <a:ext cx="5551687" cy="1066533"/>
          </a:xfrm>
          <a:prstGeom prst="rect">
            <a:avLst/>
          </a:prstGeom>
          <a:noFill/>
        </p:spPr>
        <p:txBody>
          <a:bodyPr wrap="square" lIns="0" tIns="0" rIns="0" bIns="0" rtlCol="0" anchor="t"/>
          <a:lstStyle/>
          <a:p>
            <a:pPr algn="l">
              <a:lnSpc>
                <a:spcPts val="2160"/>
              </a:lnSpc>
              <a:spcBef>
                <a:spcPts val="643"/>
              </a:spcBef>
              <a:buNone/>
            </a:pPr>
            <a:r>
              <a:rPr lang="en-US" sz="1500" kern="0" spc="15" dirty="0">
                <a:solidFill>
                  <a:srgbClr val="000000">
                    <a:alpha val="80000"/>
                  </a:srgbClr>
                </a:solidFill>
                <a:latin typeface="Roboto" pitchFamily="34" charset="0"/>
                <a:ea typeface="Roboto" pitchFamily="34" charset="-122"/>
                <a:cs typeface="Roboto" pitchFamily="34" charset="-120"/>
              </a:rPr>
              <a:t>Inovația tehnologică distruge modelele vechi și creează altele noi. Platformele sunt o formă de distrugere creativă în piața muncii.</a:t>
            </a:r>
            <a:br>
              <a:rPr lang="en-US" sz="1500" kern="0" spc="15" dirty="0">
                <a:solidFill>
                  <a:srgbClr val="000000">
                    <a:alpha val="80000"/>
                  </a:srgbClr>
                </a:solidFill>
                <a:latin typeface="Roboto" pitchFamily="34" charset="0"/>
                <a:ea typeface="Roboto" pitchFamily="34" charset="-122"/>
                <a:cs typeface="Roboto" pitchFamily="34" charset="-120"/>
              </a:rPr>
            </a:br>
            <a:endParaRPr lang="en-US" dirty="0"/>
          </a:p>
        </p:txBody>
      </p:sp>
      <p:sp>
        <p:nvSpPr>
          <p:cNvPr id="7" name="Object 6"/>
          <p:cNvSpPr/>
          <p:nvPr/>
        </p:nvSpPr>
        <p:spPr>
          <a:xfrm>
            <a:off x="6189702" y="1771207"/>
            <a:ext cx="5523119" cy="2018795"/>
          </a:xfrm>
          <a:prstGeom prst="rect">
            <a:avLst/>
          </a:prstGeom>
          <a:solidFill>
            <a:srgbClr val="97AA0F">
              <a:alpha val="30000"/>
            </a:srgbClr>
          </a:solidFill>
        </p:spPr>
        <p:txBody>
          <a:bodyPr/>
          <a:lstStyle/>
          <a:p>
            <a:endParaRPr lang="en-RO"/>
          </a:p>
        </p:txBody>
      </p:sp>
      <p:sp>
        <p:nvSpPr>
          <p:cNvPr id="8" name="Object 7"/>
          <p:cNvSpPr/>
          <p:nvPr/>
        </p:nvSpPr>
        <p:spPr>
          <a:xfrm>
            <a:off x="6475381" y="1990079"/>
            <a:ext cx="5551687" cy="333292"/>
          </a:xfrm>
          <a:prstGeom prst="rect">
            <a:avLst/>
          </a:prstGeom>
          <a:noFill/>
        </p:spPr>
        <p:txBody>
          <a:bodyPr wrap="square" lIns="0" tIns="0" rIns="0" bIns="0" rtlCol="0" anchor="t"/>
          <a:lstStyle/>
          <a:p>
            <a:pPr algn="l">
              <a:lnSpc>
                <a:spcPts val="2644"/>
              </a:lnSpc>
              <a:buNone/>
            </a:pPr>
            <a:r>
              <a:rPr lang="en-US" sz="2040" b="1" kern="0" spc="20" dirty="0">
                <a:solidFill>
                  <a:srgbClr val="000000"/>
                </a:solidFill>
                <a:latin typeface="Roboto" pitchFamily="34" charset="0"/>
                <a:ea typeface="Roboto" pitchFamily="34" charset="-122"/>
                <a:cs typeface="Roboto" pitchFamily="34" charset="-120"/>
              </a:rPr>
              <a:t>Teoria Agenției</a:t>
            </a:r>
            <a:endParaRPr lang="en-US" dirty="0"/>
          </a:p>
        </p:txBody>
      </p:sp>
      <p:sp>
        <p:nvSpPr>
          <p:cNvPr id="9" name="Object 8"/>
          <p:cNvSpPr/>
          <p:nvPr/>
        </p:nvSpPr>
        <p:spPr>
          <a:xfrm>
            <a:off x="6475381" y="2406693"/>
            <a:ext cx="5551687" cy="1096887"/>
          </a:xfrm>
          <a:prstGeom prst="rect">
            <a:avLst/>
          </a:prstGeom>
          <a:noFill/>
        </p:spPr>
        <p:txBody>
          <a:bodyPr wrap="square" lIns="0" tIns="0" rIns="0" bIns="0" rtlCol="0" anchor="t"/>
          <a:lstStyle/>
          <a:p>
            <a:pPr marL="242900" indent="-242900" algn="l">
              <a:lnSpc>
                <a:spcPts val="2160"/>
              </a:lnSpc>
              <a:spcBef>
                <a:spcPts val="643"/>
              </a:spcBef>
              <a:buSzPct val="100000"/>
              <a:buChar char="•"/>
            </a:pPr>
            <a:r>
              <a:rPr lang="en-US" sz="1500" kern="0" spc="15" dirty="0">
                <a:solidFill>
                  <a:srgbClr val="000000">
                    <a:alpha val="80000"/>
                  </a:srgbClr>
                </a:solidFill>
                <a:latin typeface="Roboto" pitchFamily="34" charset="0"/>
                <a:ea typeface="Roboto" pitchFamily="34" charset="-122"/>
                <a:cs typeface="Roboto" pitchFamily="34" charset="-120"/>
              </a:rPr>
              <a:t>Lucrătorii sunt agenți independenți, platforma este principalul.</a:t>
            </a:r>
          </a:p>
          <a:p>
            <a:pPr marL="242900" indent="-242900" algn="l">
              <a:lnSpc>
                <a:spcPts val="2160"/>
              </a:lnSpc>
              <a:spcBef>
                <a:spcPts val="118"/>
              </a:spcBef>
              <a:buSzPct val="100000"/>
              <a:buChar char="•"/>
            </a:pPr>
            <a:r>
              <a:rPr lang="en-US" sz="1500" kern="0" spc="15" dirty="0">
                <a:solidFill>
                  <a:srgbClr val="000000">
                    <a:alpha val="80000"/>
                  </a:srgbClr>
                </a:solidFill>
                <a:latin typeface="Roboto" pitchFamily="34" charset="0"/>
                <a:ea typeface="Roboto" pitchFamily="34" charset="-122"/>
                <a:cs typeface="Roboto" pitchFamily="34" charset="-120"/>
              </a:rPr>
              <a:t>Cum se aliniază interesele?</a:t>
            </a:r>
          </a:p>
          <a:p>
            <a:pPr marL="242900" indent="-242900" algn="l">
              <a:lnSpc>
                <a:spcPts val="2160"/>
              </a:lnSpc>
              <a:spcBef>
                <a:spcPts val="118"/>
              </a:spcBef>
              <a:buSzPct val="100000"/>
              <a:buChar char="•"/>
            </a:pPr>
            <a:r>
              <a:rPr lang="en-US" sz="1500" kern="0" spc="15" dirty="0">
                <a:solidFill>
                  <a:srgbClr val="000000">
                    <a:alpha val="80000"/>
                  </a:srgbClr>
                </a:solidFill>
                <a:latin typeface="Roboto" pitchFamily="34" charset="0"/>
                <a:ea typeface="Roboto" pitchFamily="34" charset="-122"/>
                <a:cs typeface="Roboto" pitchFamily="34" charset="-120"/>
              </a:rPr>
              <a:t>Probleme de asimetrie informațională.</a:t>
            </a:r>
            <a:endParaRPr lang="en-US" dirty="0"/>
          </a:p>
        </p:txBody>
      </p:sp>
      <p:sp>
        <p:nvSpPr>
          <p:cNvPr id="10" name="Object 9"/>
          <p:cNvSpPr/>
          <p:nvPr/>
        </p:nvSpPr>
        <p:spPr>
          <a:xfrm>
            <a:off x="476131" y="3980455"/>
            <a:ext cx="5523119" cy="2018795"/>
          </a:xfrm>
          <a:prstGeom prst="rect">
            <a:avLst/>
          </a:prstGeom>
          <a:solidFill>
            <a:srgbClr val="2980B9">
              <a:alpha val="30000"/>
            </a:srgbClr>
          </a:solidFill>
        </p:spPr>
        <p:txBody>
          <a:bodyPr/>
          <a:lstStyle/>
          <a:p>
            <a:endParaRPr lang="en-RO"/>
          </a:p>
        </p:txBody>
      </p:sp>
      <p:sp>
        <p:nvSpPr>
          <p:cNvPr id="11" name="Object 10"/>
          <p:cNvSpPr/>
          <p:nvPr/>
        </p:nvSpPr>
        <p:spPr>
          <a:xfrm>
            <a:off x="761810" y="4199326"/>
            <a:ext cx="5551687" cy="333292"/>
          </a:xfrm>
          <a:prstGeom prst="rect">
            <a:avLst/>
          </a:prstGeom>
          <a:noFill/>
        </p:spPr>
        <p:txBody>
          <a:bodyPr wrap="square" lIns="0" tIns="0" rIns="0" bIns="0" rtlCol="0" anchor="t"/>
          <a:lstStyle/>
          <a:p>
            <a:pPr algn="l">
              <a:lnSpc>
                <a:spcPts val="2644"/>
              </a:lnSpc>
              <a:buNone/>
            </a:pPr>
            <a:r>
              <a:rPr lang="en-US" sz="2040" b="1" kern="0" spc="20" dirty="0">
                <a:solidFill>
                  <a:srgbClr val="000000"/>
                </a:solidFill>
                <a:latin typeface="Roboto" pitchFamily="34" charset="0"/>
                <a:ea typeface="Roboto" pitchFamily="34" charset="-122"/>
                <a:cs typeface="Roboto" pitchFamily="34" charset="-120"/>
              </a:rPr>
              <a:t>Teoria Dependenței de Resurse</a:t>
            </a:r>
            <a:endParaRPr lang="en-US" dirty="0"/>
          </a:p>
        </p:txBody>
      </p:sp>
      <p:sp>
        <p:nvSpPr>
          <p:cNvPr id="12" name="Object 11"/>
          <p:cNvSpPr/>
          <p:nvPr/>
        </p:nvSpPr>
        <p:spPr>
          <a:xfrm>
            <a:off x="761810" y="4615941"/>
            <a:ext cx="5551687" cy="815077"/>
          </a:xfrm>
          <a:prstGeom prst="rect">
            <a:avLst/>
          </a:prstGeom>
          <a:noFill/>
        </p:spPr>
        <p:txBody>
          <a:bodyPr wrap="square" lIns="0" tIns="0" rIns="0" bIns="0" rtlCol="0" anchor="t"/>
          <a:lstStyle/>
          <a:p>
            <a:pPr marL="242900" indent="-242900" algn="l">
              <a:lnSpc>
                <a:spcPts val="2160"/>
              </a:lnSpc>
              <a:spcBef>
                <a:spcPts val="643"/>
              </a:spcBef>
              <a:buSzPct val="100000"/>
              <a:buChar char="•"/>
            </a:pPr>
            <a:r>
              <a:rPr lang="en-US" sz="1500" kern="0" spc="15" dirty="0">
                <a:solidFill>
                  <a:srgbClr val="000000">
                    <a:alpha val="80000"/>
                  </a:srgbClr>
                </a:solidFill>
                <a:latin typeface="Roboto" pitchFamily="34" charset="0"/>
                <a:ea typeface="Roboto" pitchFamily="34" charset="-122"/>
                <a:cs typeface="Roboto" pitchFamily="34" charset="-120"/>
              </a:rPr>
              <a:t>Platformele controlează accesul la resurse (clienți, algoritmi).</a:t>
            </a:r>
          </a:p>
          <a:p>
            <a:pPr marL="242900" indent="-242900" algn="l">
              <a:lnSpc>
                <a:spcPts val="2160"/>
              </a:lnSpc>
              <a:spcBef>
                <a:spcPts val="118"/>
              </a:spcBef>
              <a:buSzPct val="100000"/>
              <a:buChar char="•"/>
            </a:pPr>
            <a:r>
              <a:rPr lang="en-US" sz="1500" kern="0" spc="15" dirty="0">
                <a:solidFill>
                  <a:srgbClr val="000000">
                    <a:alpha val="80000"/>
                  </a:srgbClr>
                </a:solidFill>
                <a:latin typeface="Roboto" pitchFamily="34" charset="0"/>
                <a:ea typeface="Roboto" pitchFamily="34" charset="-122"/>
                <a:cs typeface="Roboto" pitchFamily="34" charset="-120"/>
              </a:rPr>
              <a:t>Lucrătorii devin dependenți, pierzând autonomie.</a:t>
            </a:r>
            <a:endParaRPr lang="en-US" dirty="0"/>
          </a:p>
        </p:txBody>
      </p:sp>
      <p:sp>
        <p:nvSpPr>
          <p:cNvPr id="13" name="Object 12"/>
          <p:cNvSpPr/>
          <p:nvPr/>
        </p:nvSpPr>
        <p:spPr>
          <a:xfrm>
            <a:off x="6189702" y="3980455"/>
            <a:ext cx="5523119" cy="2018795"/>
          </a:xfrm>
          <a:prstGeom prst="rect">
            <a:avLst/>
          </a:prstGeom>
          <a:solidFill>
            <a:srgbClr val="F39C12">
              <a:alpha val="30000"/>
            </a:srgbClr>
          </a:solidFill>
        </p:spPr>
        <p:txBody>
          <a:bodyPr/>
          <a:lstStyle/>
          <a:p>
            <a:endParaRPr lang="en-RO"/>
          </a:p>
        </p:txBody>
      </p:sp>
      <p:sp>
        <p:nvSpPr>
          <p:cNvPr id="14" name="Object 13"/>
          <p:cNvSpPr/>
          <p:nvPr/>
        </p:nvSpPr>
        <p:spPr>
          <a:xfrm>
            <a:off x="6475381" y="4199326"/>
            <a:ext cx="5551687" cy="333292"/>
          </a:xfrm>
          <a:prstGeom prst="rect">
            <a:avLst/>
          </a:prstGeom>
          <a:noFill/>
        </p:spPr>
        <p:txBody>
          <a:bodyPr wrap="square" lIns="0" tIns="0" rIns="0" bIns="0" rtlCol="0" anchor="t"/>
          <a:lstStyle/>
          <a:p>
            <a:pPr algn="l">
              <a:lnSpc>
                <a:spcPts val="2644"/>
              </a:lnSpc>
              <a:buNone/>
            </a:pPr>
            <a:r>
              <a:rPr lang="en-US" sz="2040" b="1" kern="0" spc="20" dirty="0">
                <a:solidFill>
                  <a:srgbClr val="000000"/>
                </a:solidFill>
                <a:latin typeface="Roboto" pitchFamily="34" charset="0"/>
                <a:ea typeface="Roboto" pitchFamily="34" charset="-122"/>
                <a:cs typeface="Roboto" pitchFamily="34" charset="-120"/>
              </a:rPr>
              <a:t>Teoria Costurilor de Tranzacție:</a:t>
            </a:r>
            <a:endParaRPr lang="en-US" dirty="0"/>
          </a:p>
        </p:txBody>
      </p:sp>
      <p:sp>
        <p:nvSpPr>
          <p:cNvPr id="15" name="Object 14"/>
          <p:cNvSpPr/>
          <p:nvPr/>
        </p:nvSpPr>
        <p:spPr>
          <a:xfrm>
            <a:off x="6475381" y="4615941"/>
            <a:ext cx="5551687" cy="533267"/>
          </a:xfrm>
          <a:prstGeom prst="rect">
            <a:avLst/>
          </a:prstGeom>
          <a:noFill/>
        </p:spPr>
        <p:txBody>
          <a:bodyPr wrap="square" lIns="0" tIns="0" rIns="0" bIns="0" rtlCol="0" anchor="t"/>
          <a:lstStyle/>
          <a:p>
            <a:pPr algn="l">
              <a:lnSpc>
                <a:spcPts val="2160"/>
              </a:lnSpc>
              <a:spcBef>
                <a:spcPts val="643"/>
              </a:spcBef>
              <a:buNone/>
            </a:pPr>
            <a:r>
              <a:rPr lang="en-US" sz="1500" kern="0" spc="15" dirty="0">
                <a:solidFill>
                  <a:srgbClr val="000000">
                    <a:alpha val="80000"/>
                  </a:srgbClr>
                </a:solidFill>
                <a:latin typeface="Roboto" pitchFamily="34" charset="0"/>
                <a:ea typeface="Roboto" pitchFamily="34" charset="-122"/>
                <a:cs typeface="Roboto" pitchFamily="34" charset="-120"/>
              </a:rPr>
              <a:t>Platformele reduc costurile de tranzacție pentru găsirea și contractarea lucrătorilor.</a:t>
            </a:r>
            <a:endParaRPr lang="en-US" dirty="0"/>
          </a:p>
        </p:txBody>
      </p:sp>
      <p:sp>
        <p:nvSpPr>
          <p:cNvPr id="16" name="Object 15"/>
          <p:cNvSpPr/>
          <p:nvPr/>
        </p:nvSpPr>
        <p:spPr>
          <a:xfrm>
            <a:off x="11865183" y="6499782"/>
            <a:ext cx="133317" cy="238065"/>
          </a:xfrm>
          <a:prstGeom prst="rect">
            <a:avLst/>
          </a:prstGeom>
          <a:noFill/>
        </p:spPr>
        <p:txBody>
          <a:bodyPr/>
          <a:lstStyle/>
          <a:p>
            <a:endParaRPr lang="en-RO"/>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11236690" cy="5904024"/>
          </a:xfrm>
          <a:prstGeom prst="rect">
            <a:avLst/>
          </a:prstGeom>
          <a:solidFill>
            <a:srgbClr val="FFFFFF"/>
          </a:solidFill>
        </p:spPr>
        <p:txBody>
          <a:bodyPr/>
          <a:lstStyle/>
          <a:p>
            <a:endParaRPr lang="en-RO"/>
          </a:p>
        </p:txBody>
      </p:sp>
      <p:pic>
        <p:nvPicPr>
          <p:cNvPr id="3" name="Object 2"/>
          <p:cNvPicPr>
            <a:picLocks noChangeAspect="1"/>
          </p:cNvPicPr>
          <p:nvPr/>
        </p:nvPicPr>
        <p:blipFill>
          <a:blip r:embed="rId3"/>
          <a:srcRect t="13797" b="13797"/>
          <a:stretch/>
        </p:blipFill>
        <p:spPr>
          <a:xfrm>
            <a:off x="476131" y="1295076"/>
            <a:ext cx="11236690" cy="5085078"/>
          </a:xfrm>
          <a:prstGeom prst="rect">
            <a:avLst/>
          </a:prstGeom>
        </p:spPr>
      </p:pic>
      <p:sp>
        <p:nvSpPr>
          <p:cNvPr id="4" name="Object 3"/>
          <p:cNvSpPr/>
          <p:nvPr/>
        </p:nvSpPr>
        <p:spPr>
          <a:xfrm>
            <a:off x="10627243" y="6103999"/>
            <a:ext cx="990352" cy="180930"/>
          </a:xfrm>
          <a:prstGeom prst="roundRect">
            <a:avLst>
              <a:gd name="adj" fmla="val 50539"/>
            </a:avLst>
          </a:prstGeom>
          <a:solidFill>
            <a:srgbClr val="FFFFFF"/>
          </a:solidFill>
        </p:spPr>
        <p:txBody>
          <a:bodyPr/>
          <a:lstStyle/>
          <a:p>
            <a:endParaRPr lang="en-RO"/>
          </a:p>
        </p:txBody>
      </p:sp>
      <p:sp>
        <p:nvSpPr>
          <p:cNvPr id="5" name="Object 4"/>
          <p:cNvSpPr/>
          <p:nvPr/>
        </p:nvSpPr>
        <p:spPr>
          <a:xfrm>
            <a:off x="190452" y="514370"/>
            <a:ext cx="11808047" cy="761810"/>
          </a:xfrm>
          <a:prstGeom prst="rect">
            <a:avLst/>
          </a:prstGeom>
          <a:noFill/>
        </p:spPr>
        <p:txBody>
          <a:bodyPr wrap="square" lIns="0" tIns="0" rIns="0" bIns="0" rtlCol="0" anchor="t"/>
          <a:lstStyle/>
          <a:p>
            <a:pPr algn="ctr">
              <a:lnSpc>
                <a:spcPts val="6026"/>
              </a:lnSpc>
              <a:buNone/>
            </a:pPr>
            <a:r>
              <a:rPr lang="en-US" sz="4650" b="1" kern="0" spc="47" dirty="0">
                <a:solidFill>
                  <a:srgbClr val="000000"/>
                </a:solidFill>
                <a:latin typeface="Roboto" pitchFamily="34" charset="0"/>
                <a:ea typeface="Roboto" pitchFamily="34" charset="-122"/>
                <a:cs typeface="Roboto" pitchFamily="34" charset="-120"/>
              </a:rPr>
              <a:t>Reglementarea muncii pe platforme</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5F5F5"/>
        </a:solidFill>
        <a:effectLst/>
      </p:bgPr>
    </p:bg>
    <p:spTree>
      <p:nvGrpSpPr>
        <p:cNvPr id="1" name=""/>
        <p:cNvGrpSpPr/>
        <p:nvPr/>
      </p:nvGrpSpPr>
      <p:grpSpPr>
        <a:xfrm>
          <a:off x="0" y="0"/>
          <a:ext cx="0" cy="0"/>
          <a:chOff x="0" y="0"/>
          <a:chExt cx="0" cy="0"/>
        </a:xfrm>
      </p:grpSpPr>
      <p:sp>
        <p:nvSpPr>
          <p:cNvPr id="2" name="Object 1"/>
          <p:cNvSpPr/>
          <p:nvPr/>
        </p:nvSpPr>
        <p:spPr>
          <a:xfrm>
            <a:off x="-195214" y="4028812"/>
            <a:ext cx="12579379" cy="2456836"/>
          </a:xfrm>
          <a:prstGeom prst="rect">
            <a:avLst/>
          </a:prstGeom>
          <a:noFill/>
        </p:spPr>
        <p:txBody>
          <a:bodyPr wrap="square" lIns="0" tIns="0" rIns="0" bIns="0" rtlCol="0" anchor="ctr"/>
          <a:lstStyle/>
          <a:p>
            <a:pPr algn="ctr">
              <a:lnSpc>
                <a:spcPts val="9720"/>
              </a:lnSpc>
              <a:buNone/>
            </a:pPr>
            <a:r>
              <a:rPr lang="en-US" sz="8438" b="1" dirty="0">
                <a:solidFill>
                  <a:srgbClr val="000000"/>
                </a:solidFill>
                <a:latin typeface="Roboto" pitchFamily="34" charset="0"/>
                <a:ea typeface="Roboto" pitchFamily="34" charset="-122"/>
                <a:cs typeface="Roboto" pitchFamily="34" charset="-120"/>
              </a:rPr>
              <a:t>Directiva privind munca pe platforme</a:t>
            </a:r>
            <a:endParaRPr lang="en-US" dirty="0"/>
          </a:p>
        </p:txBody>
      </p:sp>
      <p:sp>
        <p:nvSpPr>
          <p:cNvPr id="3" name="Object 2"/>
          <p:cNvSpPr/>
          <p:nvPr/>
        </p:nvSpPr>
        <p:spPr>
          <a:xfrm>
            <a:off x="0" y="0"/>
            <a:ext cx="12188952" cy="3599550"/>
          </a:xfrm>
          <a:prstGeom prst="rect">
            <a:avLst/>
          </a:prstGeom>
          <a:solidFill>
            <a:srgbClr val="000000">
              <a:alpha val="0"/>
            </a:srgbClr>
          </a:solidFill>
        </p:spPr>
        <p:txBody>
          <a:bodyPr/>
          <a:lstStyle/>
          <a:p>
            <a:endParaRPr lang="en-RO"/>
          </a:p>
        </p:txBody>
      </p:sp>
      <p:pic>
        <p:nvPicPr>
          <p:cNvPr id="4" name="Object 3" descr="kRNZiGKtz48"/>
          <p:cNvPicPr>
            <a:picLocks noChangeAspect="1"/>
          </p:cNvPicPr>
          <p:nvPr/>
        </p:nvPicPr>
        <p:blipFill>
          <a:blip r:embed="rId3"/>
          <a:srcRect t="40624" b="15075"/>
          <a:stretch/>
        </p:blipFill>
        <p:spPr>
          <a:xfrm>
            <a:off x="0" y="0"/>
            <a:ext cx="12188952" cy="35995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5F5F5"/>
        </a:solidFill>
        <a:effectLst/>
      </p:bgPr>
    </p:bg>
    <p:spTree>
      <p:nvGrpSpPr>
        <p:cNvPr id="1" name=""/>
        <p:cNvGrpSpPr/>
        <p:nvPr/>
      </p:nvGrpSpPr>
      <p:grpSpPr>
        <a:xfrm>
          <a:off x="0" y="0"/>
          <a:ext cx="0" cy="0"/>
          <a:chOff x="0" y="0"/>
          <a:chExt cx="0" cy="0"/>
        </a:xfrm>
      </p:grpSpPr>
      <p:sp>
        <p:nvSpPr>
          <p:cNvPr id="2" name="Object 1"/>
          <p:cNvSpPr/>
          <p:nvPr/>
        </p:nvSpPr>
        <p:spPr>
          <a:xfrm>
            <a:off x="4557942" y="423013"/>
            <a:ext cx="7263020" cy="647538"/>
          </a:xfrm>
          <a:prstGeom prst="rect">
            <a:avLst/>
          </a:prstGeom>
          <a:noFill/>
        </p:spPr>
        <p:txBody>
          <a:bodyPr wrap="square" lIns="0" tIns="0" rIns="0" bIns="0" rtlCol="0" anchor="t"/>
          <a:lstStyle/>
          <a:p>
            <a:pPr algn="ctr">
              <a:lnSpc>
                <a:spcPts val="2592"/>
              </a:lnSpc>
              <a:buNone/>
            </a:pPr>
            <a:r>
              <a:rPr lang="en-US" sz="2250" b="1" dirty="0">
                <a:solidFill>
                  <a:srgbClr val="000000"/>
                </a:solidFill>
                <a:latin typeface="Roboto" pitchFamily="34" charset="0"/>
                <a:ea typeface="Roboto" pitchFamily="34" charset="-122"/>
                <a:cs typeface="Roboto" pitchFamily="34" charset="-120"/>
              </a:rPr>
              <a:t>Directiva (UE) 2024/2831 privind îmbunătățirea condițiilor de muncă  în cadrul muncii pe platforme</a:t>
            </a:r>
            <a:endParaRPr lang="en-US" dirty="0"/>
          </a:p>
        </p:txBody>
      </p:sp>
      <p:sp>
        <p:nvSpPr>
          <p:cNvPr id="3" name="Object 2"/>
          <p:cNvSpPr/>
          <p:nvPr/>
        </p:nvSpPr>
        <p:spPr>
          <a:xfrm>
            <a:off x="0" y="0"/>
            <a:ext cx="4189952" cy="6856286"/>
          </a:xfrm>
          <a:prstGeom prst="rect">
            <a:avLst/>
          </a:prstGeom>
          <a:solidFill>
            <a:srgbClr val="F39C12"/>
          </a:solidFill>
        </p:spPr>
        <p:txBody>
          <a:bodyPr/>
          <a:lstStyle/>
          <a:p>
            <a:endParaRPr lang="en-RO"/>
          </a:p>
        </p:txBody>
      </p:sp>
      <p:pic>
        <p:nvPicPr>
          <p:cNvPr id="4" name="Object 3"/>
          <p:cNvPicPr>
            <a:picLocks noChangeAspect="1"/>
          </p:cNvPicPr>
          <p:nvPr/>
        </p:nvPicPr>
        <p:blipFill>
          <a:blip r:embed="rId3"/>
          <a:srcRect l="29630" r="29630"/>
          <a:stretch/>
        </p:blipFill>
        <p:spPr>
          <a:xfrm>
            <a:off x="0" y="0"/>
            <a:ext cx="4189952" cy="6856286"/>
          </a:xfrm>
          <a:prstGeom prst="rect">
            <a:avLst/>
          </a:prstGeom>
        </p:spPr>
      </p:pic>
      <p:pic>
        <p:nvPicPr>
          <p:cNvPr id="5" name="Object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9932" y="2782224"/>
            <a:ext cx="19045" cy="523744"/>
          </a:xfrm>
          <a:prstGeom prst="rect">
            <a:avLst/>
          </a:prstGeom>
        </p:spPr>
      </p:pic>
      <p:pic>
        <p:nvPicPr>
          <p:cNvPr id="6" name="Object 5"/>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32320" y="3285018"/>
            <a:ext cx="114271" cy="114271"/>
          </a:xfrm>
          <a:prstGeom prst="rect">
            <a:avLst/>
          </a:prstGeom>
        </p:spPr>
      </p:pic>
      <p:pic>
        <p:nvPicPr>
          <p:cNvPr id="7" name="Object 6"/>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57464" y="3297778"/>
            <a:ext cx="418995" cy="333292"/>
          </a:xfrm>
          <a:prstGeom prst="rect">
            <a:avLst/>
          </a:prstGeom>
        </p:spPr>
      </p:pic>
      <p:pic>
        <p:nvPicPr>
          <p:cNvPr id="8" name="Object 7"/>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82995" y="3574125"/>
            <a:ext cx="123794" cy="123794"/>
          </a:xfrm>
          <a:prstGeom prst="rect">
            <a:avLst/>
          </a:prstGeom>
        </p:spPr>
      </p:pic>
      <p:pic>
        <p:nvPicPr>
          <p:cNvPr id="9" name="Object 8"/>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24771" y="4344409"/>
            <a:ext cx="514221" cy="133317"/>
          </a:xfrm>
          <a:prstGeom prst="rect">
            <a:avLst/>
          </a:prstGeom>
        </p:spPr>
      </p:pic>
      <p:pic>
        <p:nvPicPr>
          <p:cNvPr id="10" name="Object 9"/>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31933" y="4298034"/>
            <a:ext cx="123794" cy="114271"/>
          </a:xfrm>
          <a:prstGeom prst="rect">
            <a:avLst/>
          </a:prstGeom>
        </p:spPr>
      </p:pic>
      <p:pic>
        <p:nvPicPr>
          <p:cNvPr id="11" name="Object 10"/>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55883" y="4932335"/>
            <a:ext cx="238065" cy="476131"/>
          </a:xfrm>
          <a:prstGeom prst="rect">
            <a:avLst/>
          </a:prstGeom>
        </p:spPr>
      </p:pic>
      <p:pic>
        <p:nvPicPr>
          <p:cNvPr id="12" name="Object 11"/>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13032" y="4846537"/>
            <a:ext cx="114271" cy="133317"/>
          </a:xfrm>
          <a:prstGeom prst="rect">
            <a:avLst/>
          </a:prstGeom>
        </p:spPr>
      </p:pic>
      <p:pic>
        <p:nvPicPr>
          <p:cNvPr id="13" name="Object 12"/>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585814" y="4932335"/>
            <a:ext cx="238065" cy="476131"/>
          </a:xfrm>
          <a:prstGeom prst="rect">
            <a:avLst/>
          </a:prstGeom>
        </p:spPr>
      </p:pic>
      <p:pic>
        <p:nvPicPr>
          <p:cNvPr id="14" name="Object 13"/>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761032" y="4846537"/>
            <a:ext cx="114271" cy="133317"/>
          </a:xfrm>
          <a:prstGeom prst="rect">
            <a:avLst/>
          </a:prstGeom>
        </p:spPr>
      </p:pic>
      <p:pic>
        <p:nvPicPr>
          <p:cNvPr id="15" name="Object 14"/>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844949" y="4344409"/>
            <a:ext cx="514221" cy="133317"/>
          </a:xfrm>
          <a:prstGeom prst="rect">
            <a:avLst/>
          </a:prstGeom>
        </p:spPr>
      </p:pic>
      <p:pic>
        <p:nvPicPr>
          <p:cNvPr id="16" name="Object 15"/>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324514" y="4298034"/>
            <a:ext cx="123794" cy="114271"/>
          </a:xfrm>
          <a:prstGeom prst="rect">
            <a:avLst/>
          </a:prstGeom>
        </p:spPr>
      </p:pic>
      <p:pic>
        <p:nvPicPr>
          <p:cNvPr id="17" name="Object 16"/>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109300" y="3297778"/>
            <a:ext cx="418995" cy="333292"/>
          </a:xfrm>
          <a:prstGeom prst="rect">
            <a:avLst/>
          </a:prstGeom>
        </p:spPr>
      </p:pic>
      <p:pic>
        <p:nvPicPr>
          <p:cNvPr id="18" name="Object 17"/>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472776" y="3574125"/>
            <a:ext cx="123794" cy="123794"/>
          </a:xfrm>
          <a:prstGeom prst="rect">
            <a:avLst/>
          </a:prstGeom>
        </p:spPr>
      </p:pic>
      <p:pic>
        <p:nvPicPr>
          <p:cNvPr id="19" name="Object 18"/>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522873" y="3494503"/>
            <a:ext cx="1333167" cy="1342689"/>
          </a:xfrm>
          <a:prstGeom prst="rect">
            <a:avLst/>
          </a:prstGeom>
        </p:spPr>
      </p:pic>
      <p:sp>
        <p:nvSpPr>
          <p:cNvPr id="20" name="Object 19"/>
          <p:cNvSpPr/>
          <p:nvPr/>
        </p:nvSpPr>
        <p:spPr>
          <a:xfrm>
            <a:off x="7665708" y="4002212"/>
            <a:ext cx="1047488" cy="333292"/>
          </a:xfrm>
          <a:prstGeom prst="rect">
            <a:avLst/>
          </a:prstGeom>
          <a:noFill/>
        </p:spPr>
        <p:txBody>
          <a:bodyPr wrap="square" lIns="0" tIns="0" rIns="0" bIns="0" rtlCol="0" anchor="t"/>
          <a:lstStyle/>
          <a:p>
            <a:pPr algn="ctr">
              <a:lnSpc>
                <a:spcPts val="2644"/>
              </a:lnSpc>
              <a:buNone/>
            </a:pPr>
            <a:r>
              <a:rPr lang="en-US" sz="2295" b="1" dirty="0">
                <a:solidFill>
                  <a:srgbClr val="000000"/>
                </a:solidFill>
                <a:latin typeface="Roboto" pitchFamily="34" charset="0"/>
                <a:ea typeface="Roboto" pitchFamily="34" charset="-122"/>
                <a:cs typeface="Roboto" pitchFamily="34" charset="-120"/>
              </a:rPr>
              <a:t>Context</a:t>
            </a:r>
            <a:endParaRPr lang="en-US" dirty="0"/>
          </a:p>
        </p:txBody>
      </p:sp>
      <p:sp>
        <p:nvSpPr>
          <p:cNvPr id="21" name="Object 20"/>
          <p:cNvSpPr/>
          <p:nvPr/>
        </p:nvSpPr>
        <p:spPr>
          <a:xfrm>
            <a:off x="7832354" y="1982346"/>
            <a:ext cx="714196" cy="714196"/>
          </a:xfrm>
          <a:prstGeom prst="ellipse">
            <a:avLst/>
          </a:prstGeom>
          <a:solidFill>
            <a:srgbClr val="F39C12"/>
          </a:solidFill>
        </p:spPr>
        <p:txBody>
          <a:bodyPr/>
          <a:lstStyle/>
          <a:p>
            <a:endParaRPr lang="en-RO"/>
          </a:p>
        </p:txBody>
      </p:sp>
      <p:pic>
        <p:nvPicPr>
          <p:cNvPr id="22" name="Object 21"/>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026102" y="2176381"/>
            <a:ext cx="342814" cy="333292"/>
          </a:xfrm>
          <a:prstGeom prst="rect">
            <a:avLst/>
          </a:prstGeom>
        </p:spPr>
      </p:pic>
      <p:sp>
        <p:nvSpPr>
          <p:cNvPr id="23" name="Object 22"/>
          <p:cNvSpPr/>
          <p:nvPr/>
        </p:nvSpPr>
        <p:spPr>
          <a:xfrm>
            <a:off x="6225456" y="1581503"/>
            <a:ext cx="3927917" cy="285679"/>
          </a:xfrm>
          <a:prstGeom prst="rect">
            <a:avLst/>
          </a:prstGeom>
          <a:noFill/>
        </p:spPr>
        <p:txBody>
          <a:bodyPr wrap="square" lIns="0" tIns="0" rIns="0" bIns="0" rtlCol="0" anchor="t"/>
          <a:lstStyle/>
          <a:p>
            <a:pPr algn="ctr">
              <a:lnSpc>
                <a:spcPts val="1166"/>
              </a:lnSpc>
              <a:buNone/>
            </a:pPr>
            <a:r>
              <a:rPr lang="en-US" sz="900" kern="0" spc="9" dirty="0">
                <a:solidFill>
                  <a:srgbClr val="000000"/>
                </a:solidFill>
                <a:latin typeface="Roboto" pitchFamily="34" charset="0"/>
                <a:ea typeface="Roboto" pitchFamily="34" charset="-122"/>
                <a:cs typeface="Roboto" pitchFamily="34" charset="-120"/>
              </a:rPr>
              <a:t>Actualul cadru normativ nu e adaptat specificului muncii pe platforme </a:t>
            </a:r>
            <a:endParaRPr lang="en-US" dirty="0"/>
          </a:p>
        </p:txBody>
      </p:sp>
      <p:sp>
        <p:nvSpPr>
          <p:cNvPr id="24" name="Object 23"/>
          <p:cNvSpPr/>
          <p:nvPr/>
        </p:nvSpPr>
        <p:spPr>
          <a:xfrm>
            <a:off x="9256598" y="2668226"/>
            <a:ext cx="714196" cy="714196"/>
          </a:xfrm>
          <a:prstGeom prst="ellipse">
            <a:avLst/>
          </a:prstGeom>
          <a:solidFill>
            <a:srgbClr val="F39C12"/>
          </a:solidFill>
        </p:spPr>
        <p:txBody>
          <a:bodyPr/>
          <a:lstStyle/>
          <a:p>
            <a:endParaRPr lang="en-RO"/>
          </a:p>
        </p:txBody>
      </p:sp>
      <p:pic>
        <p:nvPicPr>
          <p:cNvPr id="25" name="Object 24"/>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492319" y="2849457"/>
            <a:ext cx="247588" cy="352337"/>
          </a:xfrm>
          <a:prstGeom prst="rect">
            <a:avLst/>
          </a:prstGeom>
        </p:spPr>
      </p:pic>
      <p:sp>
        <p:nvSpPr>
          <p:cNvPr id="26" name="Object 25"/>
          <p:cNvSpPr/>
          <p:nvPr/>
        </p:nvSpPr>
        <p:spPr>
          <a:xfrm>
            <a:off x="10066021" y="2810172"/>
            <a:ext cx="1958803" cy="428518"/>
          </a:xfrm>
          <a:prstGeom prst="rect">
            <a:avLst/>
          </a:prstGeom>
          <a:noFill/>
        </p:spPr>
        <p:txBody>
          <a:bodyPr wrap="square" lIns="0" tIns="0" rIns="0" bIns="0" rtlCol="0" anchor="t"/>
          <a:lstStyle/>
          <a:p>
            <a:pPr algn="l">
              <a:lnSpc>
                <a:spcPts val="1166"/>
              </a:lnSpc>
              <a:buNone/>
            </a:pPr>
            <a:r>
              <a:rPr lang="en-US" sz="900" kern="0" spc="9" dirty="0">
                <a:solidFill>
                  <a:srgbClr val="000000"/>
                </a:solidFill>
                <a:latin typeface="Roboto" pitchFamily="34" charset="0"/>
                <a:ea typeface="Roboto" pitchFamily="34" charset="-122"/>
                <a:cs typeface="Roboto" pitchFamily="34" charset="-120"/>
              </a:rPr>
              <a:t>Greșita calificare a indivizilor care prestează muncă pe platforme ca </a:t>
            </a:r>
            <a:r>
              <a:rPr lang="en-US" sz="900" kern="0" spc="9" dirty="0" err="1">
                <a:solidFill>
                  <a:srgbClr val="000000"/>
                </a:solidFill>
                <a:latin typeface="Roboto" pitchFamily="34" charset="0"/>
                <a:ea typeface="Roboto" pitchFamily="34" charset="-122"/>
                <a:cs typeface="Roboto" pitchFamily="34" charset="-120"/>
              </a:rPr>
              <a:t>fiind</a:t>
            </a:r>
            <a:r>
              <a:rPr lang="en-US" sz="900" kern="0" spc="9" dirty="0">
                <a:solidFill>
                  <a:srgbClr val="000000"/>
                </a:solidFill>
                <a:latin typeface="Roboto" pitchFamily="34" charset="0"/>
                <a:ea typeface="Roboto" pitchFamily="34" charset="-122"/>
                <a:cs typeface="Roboto" pitchFamily="34" charset="-120"/>
              </a:rPr>
              <a:t> </a:t>
            </a:r>
            <a:r>
              <a:rPr lang="en-US" sz="900" kern="0" spc="9" dirty="0" err="1">
                <a:solidFill>
                  <a:srgbClr val="000000"/>
                </a:solidFill>
                <a:latin typeface="Roboto" pitchFamily="34" charset="0"/>
                <a:ea typeface="Roboto" pitchFamily="34" charset="-122"/>
                <a:cs typeface="Roboto" pitchFamily="34" charset="-120"/>
              </a:rPr>
              <a:t>independenți</a:t>
            </a:r>
            <a:endParaRPr lang="en-US" dirty="0"/>
          </a:p>
        </p:txBody>
      </p:sp>
      <p:sp>
        <p:nvSpPr>
          <p:cNvPr id="27" name="Object 26"/>
          <p:cNvSpPr/>
          <p:nvPr/>
        </p:nvSpPr>
        <p:spPr>
          <a:xfrm>
            <a:off x="9608358" y="4209384"/>
            <a:ext cx="714196" cy="714196"/>
          </a:xfrm>
          <a:prstGeom prst="ellipse">
            <a:avLst/>
          </a:prstGeom>
          <a:solidFill>
            <a:srgbClr val="F39C12"/>
          </a:solidFill>
        </p:spPr>
        <p:txBody>
          <a:bodyPr/>
          <a:lstStyle/>
          <a:p>
            <a:endParaRPr lang="en-RO"/>
          </a:p>
        </p:txBody>
      </p:sp>
      <p:pic>
        <p:nvPicPr>
          <p:cNvPr id="28" name="Object 27"/>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818959" y="4386449"/>
            <a:ext cx="295201" cy="352337"/>
          </a:xfrm>
          <a:prstGeom prst="rect">
            <a:avLst/>
          </a:prstGeom>
        </p:spPr>
      </p:pic>
      <p:sp>
        <p:nvSpPr>
          <p:cNvPr id="29" name="Object 28"/>
          <p:cNvSpPr/>
          <p:nvPr/>
        </p:nvSpPr>
        <p:spPr>
          <a:xfrm>
            <a:off x="10417780" y="4422750"/>
            <a:ext cx="1948328" cy="285679"/>
          </a:xfrm>
          <a:prstGeom prst="rect">
            <a:avLst/>
          </a:prstGeom>
          <a:noFill/>
        </p:spPr>
        <p:txBody>
          <a:bodyPr wrap="square" lIns="0" tIns="0" rIns="0" bIns="0" rtlCol="0" anchor="t"/>
          <a:lstStyle/>
          <a:p>
            <a:pPr algn="l">
              <a:lnSpc>
                <a:spcPts val="1166"/>
              </a:lnSpc>
              <a:buNone/>
            </a:pPr>
            <a:r>
              <a:rPr lang="en-US" sz="900" kern="0" spc="9" dirty="0">
                <a:solidFill>
                  <a:srgbClr val="000000"/>
                </a:solidFill>
                <a:latin typeface="Roboto" pitchFamily="34" charset="0"/>
                <a:ea typeface="Roboto" pitchFamily="34" charset="-122"/>
                <a:cs typeface="Roboto" pitchFamily="34" charset="-120"/>
              </a:rPr>
              <a:t>Protecția socială adecvată pentru lucrătorii de pe platformă</a:t>
            </a:r>
            <a:endParaRPr lang="en-US" dirty="0"/>
          </a:p>
        </p:txBody>
      </p:sp>
      <p:sp>
        <p:nvSpPr>
          <p:cNvPr id="30" name="Object 29"/>
          <p:cNvSpPr/>
          <p:nvPr/>
        </p:nvSpPr>
        <p:spPr>
          <a:xfrm>
            <a:off x="8622750" y="5445297"/>
            <a:ext cx="714196" cy="714196"/>
          </a:xfrm>
          <a:prstGeom prst="ellipse">
            <a:avLst/>
          </a:prstGeom>
          <a:solidFill>
            <a:srgbClr val="F39C12"/>
          </a:solidFill>
        </p:spPr>
        <p:txBody>
          <a:bodyPr/>
          <a:lstStyle/>
          <a:p>
            <a:endParaRPr lang="en-RO"/>
          </a:p>
        </p:txBody>
      </p:sp>
      <p:pic>
        <p:nvPicPr>
          <p:cNvPr id="31" name="Object 30"/>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766402" y="5633631"/>
            <a:ext cx="380905" cy="390427"/>
          </a:xfrm>
          <a:prstGeom prst="rect">
            <a:avLst/>
          </a:prstGeom>
        </p:spPr>
      </p:pic>
      <p:sp>
        <p:nvSpPr>
          <p:cNvPr id="32" name="Object 31"/>
          <p:cNvSpPr/>
          <p:nvPr/>
        </p:nvSpPr>
        <p:spPr>
          <a:xfrm>
            <a:off x="9432173" y="5730083"/>
            <a:ext cx="1466483" cy="142839"/>
          </a:xfrm>
          <a:prstGeom prst="rect">
            <a:avLst/>
          </a:prstGeom>
          <a:noFill/>
        </p:spPr>
        <p:txBody>
          <a:bodyPr wrap="square" lIns="0" tIns="0" rIns="0" bIns="0" rtlCol="0" anchor="t"/>
          <a:lstStyle/>
          <a:p>
            <a:pPr algn="l">
              <a:lnSpc>
                <a:spcPts val="1166"/>
              </a:lnSpc>
              <a:buNone/>
            </a:pPr>
            <a:r>
              <a:rPr lang="en-US" sz="900" kern="0" spc="9" dirty="0">
                <a:solidFill>
                  <a:srgbClr val="000000"/>
                </a:solidFill>
                <a:latin typeface="Roboto" pitchFamily="34" charset="0"/>
                <a:ea typeface="Roboto" pitchFamily="34" charset="-122"/>
                <a:cs typeface="Roboto" pitchFamily="34" charset="-120"/>
              </a:rPr>
              <a:t>Lanțuri de subcontractare</a:t>
            </a:r>
            <a:endParaRPr lang="en-US" dirty="0"/>
          </a:p>
        </p:txBody>
      </p:sp>
      <p:sp>
        <p:nvSpPr>
          <p:cNvPr id="33" name="Object 32"/>
          <p:cNvSpPr/>
          <p:nvPr/>
        </p:nvSpPr>
        <p:spPr>
          <a:xfrm>
            <a:off x="7041958" y="5445297"/>
            <a:ext cx="714196" cy="714196"/>
          </a:xfrm>
          <a:prstGeom prst="ellipse">
            <a:avLst/>
          </a:prstGeom>
          <a:solidFill>
            <a:srgbClr val="F39C12"/>
          </a:solidFill>
        </p:spPr>
        <p:txBody>
          <a:bodyPr/>
          <a:lstStyle/>
          <a:p>
            <a:endParaRPr lang="en-RO"/>
          </a:p>
        </p:txBody>
      </p:sp>
      <p:pic>
        <p:nvPicPr>
          <p:cNvPr id="34" name="Object 33"/>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244085" y="5601383"/>
            <a:ext cx="333292" cy="438040"/>
          </a:xfrm>
          <a:prstGeom prst="rect">
            <a:avLst/>
          </a:prstGeom>
        </p:spPr>
      </p:pic>
      <p:sp>
        <p:nvSpPr>
          <p:cNvPr id="35" name="Object 34"/>
          <p:cNvSpPr/>
          <p:nvPr/>
        </p:nvSpPr>
        <p:spPr>
          <a:xfrm>
            <a:off x="5040303" y="5658663"/>
            <a:ext cx="1906428" cy="285679"/>
          </a:xfrm>
          <a:prstGeom prst="rect">
            <a:avLst/>
          </a:prstGeom>
          <a:noFill/>
        </p:spPr>
        <p:txBody>
          <a:bodyPr wrap="square" lIns="0" tIns="0" rIns="0" bIns="0" rtlCol="0" anchor="t"/>
          <a:lstStyle/>
          <a:p>
            <a:pPr algn="r">
              <a:lnSpc>
                <a:spcPts val="1166"/>
              </a:lnSpc>
              <a:buNone/>
            </a:pPr>
            <a:r>
              <a:rPr lang="en-US" sz="900" kern="0" spc="9" dirty="0">
                <a:solidFill>
                  <a:srgbClr val="000000"/>
                </a:solidFill>
                <a:latin typeface="Roboto" pitchFamily="34" charset="0"/>
                <a:ea typeface="Roboto" pitchFamily="34" charset="-122"/>
                <a:cs typeface="Roboto" pitchFamily="34" charset="-120"/>
              </a:rPr>
              <a:t>Concurență loială între platforme și angajatorii offline</a:t>
            </a:r>
            <a:endParaRPr lang="en-US" dirty="0"/>
          </a:p>
        </p:txBody>
      </p:sp>
      <p:sp>
        <p:nvSpPr>
          <p:cNvPr id="36" name="Object 35"/>
          <p:cNvSpPr/>
          <p:nvPr/>
        </p:nvSpPr>
        <p:spPr>
          <a:xfrm>
            <a:off x="6056350" y="4209384"/>
            <a:ext cx="714196" cy="714196"/>
          </a:xfrm>
          <a:prstGeom prst="ellipse">
            <a:avLst/>
          </a:prstGeom>
          <a:solidFill>
            <a:srgbClr val="F39C12"/>
          </a:solidFill>
        </p:spPr>
        <p:txBody>
          <a:bodyPr/>
          <a:lstStyle/>
          <a:p>
            <a:endParaRPr lang="en-RO"/>
          </a:p>
        </p:txBody>
      </p:sp>
      <p:pic>
        <p:nvPicPr>
          <p:cNvPr id="37" name="Object 36"/>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233540" y="4436666"/>
            <a:ext cx="371382" cy="257111"/>
          </a:xfrm>
          <a:prstGeom prst="rect">
            <a:avLst/>
          </a:prstGeom>
        </p:spPr>
      </p:pic>
      <p:sp>
        <p:nvSpPr>
          <p:cNvPr id="38" name="Object 37"/>
          <p:cNvSpPr/>
          <p:nvPr/>
        </p:nvSpPr>
        <p:spPr>
          <a:xfrm>
            <a:off x="4075645" y="4279911"/>
            <a:ext cx="1885479" cy="571357"/>
          </a:xfrm>
          <a:prstGeom prst="rect">
            <a:avLst/>
          </a:prstGeom>
          <a:noFill/>
        </p:spPr>
        <p:txBody>
          <a:bodyPr wrap="square" lIns="0" tIns="0" rIns="0" bIns="0" rtlCol="0" anchor="t"/>
          <a:lstStyle/>
          <a:p>
            <a:pPr algn="r">
              <a:lnSpc>
                <a:spcPts val="1166"/>
              </a:lnSpc>
              <a:buNone/>
            </a:pPr>
            <a:r>
              <a:rPr lang="en-US" sz="900" kern="0" spc="9" dirty="0">
                <a:solidFill>
                  <a:srgbClr val="000000"/>
                </a:solidFill>
                <a:latin typeface="Roboto" pitchFamily="34" charset="0"/>
                <a:ea typeface="Roboto" pitchFamily="34" charset="-122"/>
                <a:cs typeface="Roboto" pitchFamily="34" charset="-120"/>
              </a:rPr>
              <a:t>Risc de aplicare a unor decizii automate privind accesul la task-uri, remunerație, evaluarea activității, sancțiuni</a:t>
            </a:r>
            <a:endParaRPr lang="en-US" dirty="0"/>
          </a:p>
        </p:txBody>
      </p:sp>
      <p:sp>
        <p:nvSpPr>
          <p:cNvPr id="39" name="Object 38"/>
          <p:cNvSpPr/>
          <p:nvPr/>
        </p:nvSpPr>
        <p:spPr>
          <a:xfrm>
            <a:off x="6408110" y="2668226"/>
            <a:ext cx="714196" cy="714196"/>
          </a:xfrm>
          <a:prstGeom prst="ellipse">
            <a:avLst/>
          </a:prstGeom>
          <a:solidFill>
            <a:srgbClr val="F39C12"/>
          </a:solidFill>
        </p:spPr>
        <p:txBody>
          <a:bodyPr/>
          <a:lstStyle/>
          <a:p>
            <a:endParaRPr lang="en-RO"/>
          </a:p>
        </p:txBody>
      </p:sp>
      <p:pic>
        <p:nvPicPr>
          <p:cNvPr id="40" name="Object 39"/>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6631315" y="2811795"/>
            <a:ext cx="266633" cy="418995"/>
          </a:xfrm>
          <a:prstGeom prst="rect">
            <a:avLst/>
          </a:prstGeom>
        </p:spPr>
      </p:pic>
      <p:sp>
        <p:nvSpPr>
          <p:cNvPr id="41" name="Object 40"/>
          <p:cNvSpPr/>
          <p:nvPr/>
        </p:nvSpPr>
        <p:spPr>
          <a:xfrm>
            <a:off x="4364556" y="2881592"/>
            <a:ext cx="1948328" cy="285679"/>
          </a:xfrm>
          <a:prstGeom prst="rect">
            <a:avLst/>
          </a:prstGeom>
          <a:noFill/>
        </p:spPr>
        <p:txBody>
          <a:bodyPr wrap="square" lIns="0" tIns="0" rIns="0" bIns="0" rtlCol="0" anchor="t"/>
          <a:lstStyle/>
          <a:p>
            <a:pPr algn="r">
              <a:lnSpc>
                <a:spcPts val="1166"/>
              </a:lnSpc>
              <a:buNone/>
            </a:pPr>
            <a:r>
              <a:rPr lang="en-US" sz="900" kern="0" spc="9" dirty="0">
                <a:solidFill>
                  <a:srgbClr val="000000"/>
                </a:solidFill>
                <a:latin typeface="Roboto" pitchFamily="34" charset="0"/>
                <a:ea typeface="Roboto" pitchFamily="34" charset="-122"/>
                <a:cs typeface="Roboto" pitchFamily="34" charset="-120"/>
              </a:rPr>
              <a:t>Creșterea numărului de platforme digitale de muncă în UE</a:t>
            </a:r>
            <a:endParaRPr lang="en-US" dirty="0"/>
          </a:p>
        </p:txBody>
      </p:sp>
      <p:sp>
        <p:nvSpPr>
          <p:cNvPr id="42" name="Object 41"/>
          <p:cNvSpPr/>
          <p:nvPr/>
        </p:nvSpPr>
        <p:spPr>
          <a:xfrm>
            <a:off x="11865183" y="6499782"/>
            <a:ext cx="133317" cy="238065"/>
          </a:xfrm>
          <a:prstGeom prst="rect">
            <a:avLst/>
          </a:prstGeom>
          <a:noFill/>
        </p:spPr>
        <p:txBody>
          <a:bodyPr/>
          <a:lstStyle/>
          <a:p>
            <a:endParaRPr lang="en-RO"/>
          </a:p>
        </p:txBody>
      </p:sp>
      <p:sp>
        <p:nvSpPr>
          <p:cNvPr id="43"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0"/>
            <a:ext cx="12188952" cy="68562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Object 2"/>
          <p:cNvSpPr/>
          <p:nvPr/>
        </p:nvSpPr>
        <p:spPr>
          <a:xfrm>
            <a:off x="952262" y="1456366"/>
            <a:ext cx="5446938" cy="4435011"/>
          </a:xfrm>
          <a:prstGeom prst="rect">
            <a:avLst/>
          </a:prstGeom>
          <a:noFill/>
        </p:spPr>
        <p:txBody>
          <a:bodyPr wrap="square" lIns="0" tIns="0" rIns="0" bIns="0" rtlCol="0" anchor="t"/>
          <a:lstStyle/>
          <a:p>
            <a:pPr marL="242900" indent="-242900" algn="l">
              <a:lnSpc>
                <a:spcPts val="2099"/>
              </a:lnSpc>
              <a:buSzPct val="100000"/>
              <a:buChar char="•"/>
            </a:pPr>
            <a:r>
              <a:rPr lang="en-US" sz="1620" kern="0" spc="17" dirty="0">
                <a:solidFill>
                  <a:srgbClr val="000000"/>
                </a:solidFill>
                <a:latin typeface="Roboto" pitchFamily="34" charset="0"/>
                <a:ea typeface="Roboto" pitchFamily="34" charset="-122"/>
                <a:cs typeface="Roboto" pitchFamily="34" charset="-120"/>
              </a:rPr>
              <a:t>Stabilirea naturii juridice a colaborării prin intermediul platformei digitale;</a:t>
            </a:r>
          </a:p>
          <a:p>
            <a:pPr marL="242900" indent="-242900" algn="l">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Evitarea calificării greșite a unor raporturi ca fiind independente;</a:t>
            </a:r>
          </a:p>
          <a:p>
            <a:pPr marL="242900" indent="-242900" algn="l">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Identificarea unor criterii care să conducă la prezumția existenței unor raporturi de muncă;</a:t>
            </a:r>
          </a:p>
          <a:p>
            <a:pPr marL="242900" indent="-242900" algn="l">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Prevalența substanței activității asupra fondului;</a:t>
            </a:r>
          </a:p>
          <a:p>
            <a:pPr marL="242900" indent="-242900" algn="l">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Stabilirea unor drepturi minime aplicabile în cazul unei colaborări care are natura juridică a unei relații de muncă (e.g. protecție în caz de concediere, sănătate și securitate în muncă).</a:t>
            </a:r>
          </a:p>
          <a:p>
            <a:pPr marL="242900" indent="-242900" algn="l">
              <a:lnSpc>
                <a:spcPts val="2099"/>
              </a:lnSpc>
              <a:spcBef>
                <a:spcPts val="1291"/>
              </a:spcBef>
              <a:buSzPct val="100000"/>
              <a:buChar char="•"/>
            </a:pPr>
            <a:r>
              <a:rPr lang="en-US" sz="1620" kern="0" spc="17" dirty="0">
                <a:solidFill>
                  <a:srgbClr val="000000"/>
                </a:solidFill>
                <a:latin typeface="Roboto" pitchFamily="34" charset="0"/>
                <a:ea typeface="Roboto" pitchFamily="34" charset="-122"/>
                <a:cs typeface="Roboto" pitchFamily="34" charset="-120"/>
              </a:rPr>
              <a:t>Promovarea transparenței, corectitudinii și asigurarea monitorizării umane a lucrătorilor platformei digitale;</a:t>
            </a:r>
            <a:endParaRPr lang="en-US" dirty="0"/>
          </a:p>
        </p:txBody>
      </p:sp>
      <p:sp>
        <p:nvSpPr>
          <p:cNvPr id="4" name="Object 3"/>
          <p:cNvSpPr/>
          <p:nvPr/>
        </p:nvSpPr>
        <p:spPr>
          <a:xfrm>
            <a:off x="6284928" y="1456366"/>
            <a:ext cx="5446938" cy="4100826"/>
          </a:xfrm>
          <a:prstGeom prst="rect">
            <a:avLst/>
          </a:prstGeom>
          <a:noFill/>
        </p:spPr>
        <p:txBody>
          <a:bodyPr wrap="square" lIns="0" tIns="0" rIns="0" bIns="0" rtlCol="0" anchor="t"/>
          <a:lstStyle/>
          <a:p>
            <a:pPr marL="242900" indent="-242900" algn="l">
              <a:lnSpc>
                <a:spcPts val="2099"/>
              </a:lnSpc>
              <a:buSzPct val="100000"/>
              <a:buChar char="•"/>
            </a:pPr>
            <a:r>
              <a:rPr lang="en-US" sz="1620" b="1" kern="0" spc="17" dirty="0">
                <a:solidFill>
                  <a:srgbClr val="000000"/>
                </a:solidFill>
                <a:latin typeface="Roboto" pitchFamily="34" charset="0"/>
                <a:ea typeface="Roboto" pitchFamily="34" charset="-122"/>
                <a:cs typeface="Roboto" pitchFamily="34" charset="-120"/>
              </a:rPr>
              <a:t>Statutul juridic: </a:t>
            </a:r>
            <a:r>
              <a:rPr lang="en-US" sz="1620" kern="0" spc="17" dirty="0">
                <a:solidFill>
                  <a:srgbClr val="000000"/>
                </a:solidFill>
                <a:latin typeface="Roboto" pitchFamily="34" charset="0"/>
                <a:ea typeface="Roboto" pitchFamily="34" charset="-122"/>
                <a:cs typeface="Roboto" pitchFamily="34" charset="-120"/>
              </a:rPr>
              <a:t>platformele trebuie să stabilească dacă lucrătorii sunt angajați sau colaboratori, în funcție de criterii precum controlul exercitat, dependența economică și nivelul de subordonare;</a:t>
            </a:r>
          </a:p>
          <a:p>
            <a:pPr marL="242900" indent="-242900" algn="l">
              <a:lnSpc>
                <a:spcPts val="2099"/>
              </a:lnSpc>
              <a:spcBef>
                <a:spcPts val="1291"/>
              </a:spcBef>
              <a:buSzPct val="100000"/>
              <a:buChar char="•"/>
            </a:pPr>
            <a:r>
              <a:rPr lang="en-US" sz="1620" b="1" kern="0" spc="17" dirty="0">
                <a:solidFill>
                  <a:srgbClr val="000000"/>
                </a:solidFill>
                <a:latin typeface="Roboto" pitchFamily="34" charset="0"/>
                <a:ea typeface="Roboto" pitchFamily="34" charset="-122"/>
                <a:cs typeface="Roboto" pitchFamily="34" charset="-120"/>
              </a:rPr>
              <a:t>Drepturi și măsuri de protecție</a:t>
            </a:r>
            <a:r>
              <a:rPr lang="en-US" sz="1620" kern="0" spc="17" dirty="0">
                <a:solidFill>
                  <a:srgbClr val="000000"/>
                </a:solidFill>
                <a:latin typeface="Roboto" pitchFamily="34" charset="0"/>
                <a:ea typeface="Roboto" pitchFamily="34" charset="-122"/>
                <a:cs typeface="Roboto" pitchFamily="34" charset="-120"/>
              </a:rPr>
              <a:t>: lucrătorii au dreptul la condiții echitabile de muncă, perioade de odihnă, concedii, siguranță și sănătate în muncă;</a:t>
            </a:r>
          </a:p>
          <a:p>
            <a:pPr marL="242900" indent="-242900" algn="l">
              <a:lnSpc>
                <a:spcPts val="2099"/>
              </a:lnSpc>
              <a:spcBef>
                <a:spcPts val="1291"/>
              </a:spcBef>
              <a:buSzPct val="100000"/>
              <a:buChar char="•"/>
            </a:pPr>
            <a:r>
              <a:rPr lang="en-US" sz="1620" b="1" kern="0" spc="17" dirty="0">
                <a:solidFill>
                  <a:srgbClr val="000000"/>
                </a:solidFill>
                <a:latin typeface="Roboto" pitchFamily="34" charset="0"/>
                <a:ea typeface="Roboto" pitchFamily="34" charset="-122"/>
                <a:cs typeface="Roboto" pitchFamily="34" charset="-120"/>
              </a:rPr>
              <a:t>Transparență algoritmică:</a:t>
            </a:r>
            <a:r>
              <a:rPr lang="en-US" sz="1620" kern="0" spc="17" dirty="0">
                <a:solidFill>
                  <a:srgbClr val="000000"/>
                </a:solidFill>
                <a:latin typeface="Roboto" pitchFamily="34" charset="0"/>
                <a:ea typeface="Roboto" pitchFamily="34" charset="-122"/>
                <a:cs typeface="Roboto" pitchFamily="34" charset="-120"/>
              </a:rPr>
              <a:t> platformele trebuie să ofere informații clare despre modul în care sunt alocate sarcinile, evaluările și remunerațiile;</a:t>
            </a:r>
          </a:p>
          <a:p>
            <a:pPr marL="242900" indent="-242900" algn="l">
              <a:lnSpc>
                <a:spcPts val="2099"/>
              </a:lnSpc>
              <a:spcBef>
                <a:spcPts val="1291"/>
              </a:spcBef>
              <a:buSzPct val="100000"/>
              <a:buChar char="•"/>
            </a:pPr>
            <a:r>
              <a:rPr lang="en-US" sz="1620" b="1" kern="0" spc="17" dirty="0">
                <a:solidFill>
                  <a:srgbClr val="000000"/>
                </a:solidFill>
                <a:latin typeface="Roboto" pitchFamily="34" charset="0"/>
                <a:ea typeface="Roboto" pitchFamily="34" charset="-122"/>
                <a:cs typeface="Roboto" pitchFamily="34" charset="-120"/>
              </a:rPr>
              <a:t>Mecanisme de contestare: </a:t>
            </a:r>
            <a:r>
              <a:rPr lang="en-US" sz="1620" kern="0" spc="17" dirty="0">
                <a:solidFill>
                  <a:srgbClr val="000000"/>
                </a:solidFill>
                <a:latin typeface="Roboto" pitchFamily="34" charset="0"/>
                <a:ea typeface="Roboto" pitchFamily="34" charset="-122"/>
                <a:cs typeface="Roboto" pitchFamily="34" charset="-120"/>
              </a:rPr>
              <a:t>stabilirea unor proceduri pentru soluționarea disputelor legate de statutul lucrătorilor.</a:t>
            </a:r>
            <a:endParaRPr lang="en-US" dirty="0"/>
          </a:p>
        </p:txBody>
      </p:sp>
      <p:pic>
        <p:nvPicPr>
          <p:cNvPr id="5" name="Object 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266" y="1080818"/>
            <a:ext cx="4951762" cy="9523"/>
          </a:xfrm>
          <a:prstGeom prst="rect">
            <a:avLst/>
          </a:prstGeom>
        </p:spPr>
      </p:pic>
      <p:sp>
        <p:nvSpPr>
          <p:cNvPr id="6" name="Object 5"/>
          <p:cNvSpPr/>
          <p:nvPr/>
        </p:nvSpPr>
        <p:spPr>
          <a:xfrm>
            <a:off x="952262" y="580136"/>
            <a:ext cx="5446938" cy="323769"/>
          </a:xfrm>
          <a:prstGeom prst="rect">
            <a:avLst/>
          </a:prstGeom>
          <a:noFill/>
        </p:spPr>
        <p:txBody>
          <a:bodyPr wrap="square" lIns="0" tIns="0" rIns="0" bIns="0" rtlCol="0" anchor="t"/>
          <a:lstStyle/>
          <a:p>
            <a:pPr algn="l">
              <a:lnSpc>
                <a:spcPts val="2592"/>
              </a:lnSpc>
              <a:buNone/>
            </a:pPr>
            <a:r>
              <a:rPr lang="en-US" sz="2250" b="1" dirty="0">
                <a:solidFill>
                  <a:srgbClr val="92D050"/>
                </a:solidFill>
                <a:latin typeface="Roboto" pitchFamily="34" charset="0"/>
                <a:ea typeface="Roboto" pitchFamily="34" charset="-122"/>
                <a:cs typeface="Roboto" pitchFamily="34" charset="-120"/>
              </a:rPr>
              <a:t>Obiective</a:t>
            </a:r>
            <a:endParaRPr lang="en-US" dirty="0">
              <a:solidFill>
                <a:srgbClr val="92D050"/>
              </a:solidFill>
            </a:endParaRPr>
          </a:p>
        </p:txBody>
      </p:sp>
      <p:pic>
        <p:nvPicPr>
          <p:cNvPr id="7" name="Object 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84933" y="1080818"/>
            <a:ext cx="4951762" cy="9523"/>
          </a:xfrm>
          <a:prstGeom prst="rect">
            <a:avLst/>
          </a:prstGeom>
        </p:spPr>
      </p:pic>
      <p:sp>
        <p:nvSpPr>
          <p:cNvPr id="8" name="Object 7"/>
          <p:cNvSpPr/>
          <p:nvPr/>
        </p:nvSpPr>
        <p:spPr>
          <a:xfrm>
            <a:off x="6284928" y="580136"/>
            <a:ext cx="5446938" cy="323769"/>
          </a:xfrm>
          <a:prstGeom prst="rect">
            <a:avLst/>
          </a:prstGeom>
          <a:noFill/>
        </p:spPr>
        <p:txBody>
          <a:bodyPr wrap="square" lIns="0" tIns="0" rIns="0" bIns="0" rtlCol="0" anchor="t"/>
          <a:lstStyle/>
          <a:p>
            <a:pPr algn="l">
              <a:lnSpc>
                <a:spcPts val="2592"/>
              </a:lnSpc>
              <a:buNone/>
            </a:pPr>
            <a:r>
              <a:rPr lang="en-US" sz="2250" b="1" dirty="0">
                <a:solidFill>
                  <a:srgbClr val="C00000"/>
                </a:solidFill>
                <a:latin typeface="Roboto" pitchFamily="34" charset="0"/>
                <a:ea typeface="Roboto" pitchFamily="34" charset="-122"/>
                <a:cs typeface="Roboto" pitchFamily="34" charset="-120"/>
              </a:rPr>
              <a:t>Prevederi</a:t>
            </a:r>
            <a:endParaRPr lang="en-US" dirty="0">
              <a:solidFill>
                <a:srgbClr val="C00000"/>
              </a:solidFill>
            </a:endParaRPr>
          </a:p>
        </p:txBody>
      </p:sp>
      <p:sp>
        <p:nvSpPr>
          <p:cNvPr id="9" name="Object 8"/>
          <p:cNvSpPr/>
          <p:nvPr/>
        </p:nvSpPr>
        <p:spPr>
          <a:xfrm>
            <a:off x="11865183" y="6499782"/>
            <a:ext cx="133317" cy="238065"/>
          </a:xfrm>
          <a:prstGeom prst="rect">
            <a:avLst/>
          </a:prstGeom>
          <a:noFill/>
        </p:spPr>
        <p:txBody>
          <a:bodyPr/>
          <a:lstStyle/>
          <a:p>
            <a:endParaRPr lang="en-RO"/>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TotalTime>
  <Words>1604</Words>
  <Application>Microsoft Macintosh PowerPoint</Application>
  <PresentationFormat>Widescreen</PresentationFormat>
  <Paragraphs>164</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Munca pe platforme – provocări, legislație și perspective (Conferința BNS, 23 septembrie 2025)</dc:title>
  <dc:subject>Munca pe platforme – provocări, legislație și perspective (Conferința BNS, 23 septembrie 2025)</dc:subject>
  <dc:creator>Ana-Maria Vlăsceanu</dc:creator>
  <cp:lastModifiedBy>Ana-Maria Vlasceanu</cp:lastModifiedBy>
  <cp:revision>5</cp:revision>
  <dcterms:created xsi:type="dcterms:W3CDTF">2025-09-20T09:22:40Z</dcterms:created>
  <dcterms:modified xsi:type="dcterms:W3CDTF">2025-09-20T09:30:17Z</dcterms:modified>
</cp:coreProperties>
</file>