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9"/>
    <p:restoredTop sz="94681"/>
  </p:normalViewPr>
  <p:slideViewPr>
    <p:cSldViewPr snapToGrid="0">
      <p:cViewPr>
        <p:scale>
          <a:sx n="75" d="100"/>
          <a:sy n="75" d="100"/>
        </p:scale>
        <p:origin x="524" y="-4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7EA9761-6968-4815-A079-E15FA488B48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5AF2ED2-C87D-49C9-BA91-CB03B0236A23}">
      <dgm:prSet/>
      <dgm:spPr/>
      <dgm:t>
        <a:bodyPr/>
        <a:lstStyle/>
        <a:p>
          <a:r>
            <a:rPr lang="en-US"/>
            <a:t>Raportat la populația activă (8,16 milioane): 244.000</a:t>
          </a:r>
        </a:p>
      </dgm:t>
    </dgm:pt>
    <dgm:pt modelId="{174D008F-6253-4C09-936B-0BA05B36A1DE}" type="parTrans" cxnId="{20253D65-EF33-4C9F-8591-D197E9ABCC1D}">
      <dgm:prSet/>
      <dgm:spPr/>
      <dgm:t>
        <a:bodyPr/>
        <a:lstStyle/>
        <a:p>
          <a:endParaRPr lang="en-US"/>
        </a:p>
      </dgm:t>
    </dgm:pt>
    <dgm:pt modelId="{B178FA47-6611-42E3-9815-ABCB98902241}" type="sibTrans" cxnId="{20253D65-EF33-4C9F-8591-D197E9ABCC1D}">
      <dgm:prSet/>
      <dgm:spPr/>
      <dgm:t>
        <a:bodyPr/>
        <a:lstStyle/>
        <a:p>
          <a:endParaRPr lang="en-US"/>
        </a:p>
      </dgm:t>
    </dgm:pt>
    <dgm:pt modelId="{49B041A8-B8E3-47A9-92EE-5B9E1E65EC3B}">
      <dgm:prSet/>
      <dgm:spPr/>
      <dgm:t>
        <a:bodyPr/>
        <a:lstStyle/>
        <a:p>
          <a:r>
            <a:rPr lang="en-US"/>
            <a:t>Raportat la populația ocupată (7,65 milioane): 230.000</a:t>
          </a:r>
        </a:p>
      </dgm:t>
    </dgm:pt>
    <dgm:pt modelId="{0DFED1CF-D925-4AAD-88E2-FA06209CDA75}" type="parTrans" cxnId="{8587A931-F3FC-4BE9-BC5B-5FA47FD6D284}">
      <dgm:prSet/>
      <dgm:spPr/>
      <dgm:t>
        <a:bodyPr/>
        <a:lstStyle/>
        <a:p>
          <a:endParaRPr lang="en-US"/>
        </a:p>
      </dgm:t>
    </dgm:pt>
    <dgm:pt modelId="{5BEFAA0D-9CE5-4097-BFA5-522182A69C4C}" type="sibTrans" cxnId="{8587A931-F3FC-4BE9-BC5B-5FA47FD6D284}">
      <dgm:prSet/>
      <dgm:spPr/>
      <dgm:t>
        <a:bodyPr/>
        <a:lstStyle/>
        <a:p>
          <a:endParaRPr lang="en-US"/>
        </a:p>
      </dgm:t>
    </dgm:pt>
    <dgm:pt modelId="{A137CF81-EBAF-43FA-A943-F95A2B7D46F7}">
      <dgm:prSet/>
      <dgm:spPr/>
      <dgm:t>
        <a:bodyPr/>
        <a:lstStyle/>
        <a:p>
          <a:r>
            <a:rPr lang="en-US"/>
            <a:t>Pentru un sfert din lucrătorii pe platforme digitale – venitul obținut din aceste activități este venitul esențial pentru trai</a:t>
          </a:r>
        </a:p>
      </dgm:t>
    </dgm:pt>
    <dgm:pt modelId="{C6B3416D-745C-4B9E-B7FC-CD3AA4B95974}" type="parTrans" cxnId="{61D415EE-8D9F-4498-8EE9-91FAD4721DA8}">
      <dgm:prSet/>
      <dgm:spPr/>
      <dgm:t>
        <a:bodyPr/>
        <a:lstStyle/>
        <a:p>
          <a:endParaRPr lang="en-US"/>
        </a:p>
      </dgm:t>
    </dgm:pt>
    <dgm:pt modelId="{47388CB2-4B55-47B4-91AC-B753151A59CF}" type="sibTrans" cxnId="{61D415EE-8D9F-4498-8EE9-91FAD4721DA8}">
      <dgm:prSet/>
      <dgm:spPr/>
      <dgm:t>
        <a:bodyPr/>
        <a:lstStyle/>
        <a:p>
          <a:endParaRPr lang="en-US"/>
        </a:p>
      </dgm:t>
    </dgm:pt>
    <dgm:pt modelId="{14153F45-4274-9B44-840D-9708451ADF90}" type="pres">
      <dgm:prSet presAssocID="{57EA9761-6968-4815-A079-E15FA488B48F}" presName="linear" presStyleCnt="0">
        <dgm:presLayoutVars>
          <dgm:animLvl val="lvl"/>
          <dgm:resizeHandles val="exact"/>
        </dgm:presLayoutVars>
      </dgm:prSet>
      <dgm:spPr/>
    </dgm:pt>
    <dgm:pt modelId="{C93D1910-9575-6942-96CE-99FAF4ABFC30}" type="pres">
      <dgm:prSet presAssocID="{05AF2ED2-C87D-49C9-BA91-CB03B0236A23}" presName="parentText" presStyleLbl="node1" presStyleIdx="0" presStyleCnt="3">
        <dgm:presLayoutVars>
          <dgm:chMax val="0"/>
          <dgm:bulletEnabled val="1"/>
        </dgm:presLayoutVars>
      </dgm:prSet>
      <dgm:spPr/>
    </dgm:pt>
    <dgm:pt modelId="{17242986-2FB4-664F-8868-75CC58FADE86}" type="pres">
      <dgm:prSet presAssocID="{B178FA47-6611-42E3-9815-ABCB98902241}" presName="spacer" presStyleCnt="0"/>
      <dgm:spPr/>
    </dgm:pt>
    <dgm:pt modelId="{A28E5525-44FB-174F-B7D8-4F8B338FB10B}" type="pres">
      <dgm:prSet presAssocID="{49B041A8-B8E3-47A9-92EE-5B9E1E65EC3B}" presName="parentText" presStyleLbl="node1" presStyleIdx="1" presStyleCnt="3">
        <dgm:presLayoutVars>
          <dgm:chMax val="0"/>
          <dgm:bulletEnabled val="1"/>
        </dgm:presLayoutVars>
      </dgm:prSet>
      <dgm:spPr/>
    </dgm:pt>
    <dgm:pt modelId="{FF1F3E87-33B3-F14D-9134-69E2A1055FD7}" type="pres">
      <dgm:prSet presAssocID="{5BEFAA0D-9CE5-4097-BFA5-522182A69C4C}" presName="spacer" presStyleCnt="0"/>
      <dgm:spPr/>
    </dgm:pt>
    <dgm:pt modelId="{98B14815-6F44-134E-BC4F-E54CFB6BEFA7}" type="pres">
      <dgm:prSet presAssocID="{A137CF81-EBAF-43FA-A943-F95A2B7D46F7}" presName="parentText" presStyleLbl="node1" presStyleIdx="2" presStyleCnt="3">
        <dgm:presLayoutVars>
          <dgm:chMax val="0"/>
          <dgm:bulletEnabled val="1"/>
        </dgm:presLayoutVars>
      </dgm:prSet>
      <dgm:spPr/>
    </dgm:pt>
  </dgm:ptLst>
  <dgm:cxnLst>
    <dgm:cxn modelId="{8587A931-F3FC-4BE9-BC5B-5FA47FD6D284}" srcId="{57EA9761-6968-4815-A079-E15FA488B48F}" destId="{49B041A8-B8E3-47A9-92EE-5B9E1E65EC3B}" srcOrd="1" destOrd="0" parTransId="{0DFED1CF-D925-4AAD-88E2-FA06209CDA75}" sibTransId="{5BEFAA0D-9CE5-4097-BFA5-522182A69C4C}"/>
    <dgm:cxn modelId="{3D713837-8F93-BA44-810B-E1D6FA007AC0}" type="presOf" srcId="{49B041A8-B8E3-47A9-92EE-5B9E1E65EC3B}" destId="{A28E5525-44FB-174F-B7D8-4F8B338FB10B}" srcOrd="0" destOrd="0" presId="urn:microsoft.com/office/officeart/2005/8/layout/vList2"/>
    <dgm:cxn modelId="{20253D65-EF33-4C9F-8591-D197E9ABCC1D}" srcId="{57EA9761-6968-4815-A079-E15FA488B48F}" destId="{05AF2ED2-C87D-49C9-BA91-CB03B0236A23}" srcOrd="0" destOrd="0" parTransId="{174D008F-6253-4C09-936B-0BA05B36A1DE}" sibTransId="{B178FA47-6611-42E3-9815-ABCB98902241}"/>
    <dgm:cxn modelId="{62378A79-C5AF-E04F-9B1B-06288D83D4EB}" type="presOf" srcId="{A137CF81-EBAF-43FA-A943-F95A2B7D46F7}" destId="{98B14815-6F44-134E-BC4F-E54CFB6BEFA7}" srcOrd="0" destOrd="0" presId="urn:microsoft.com/office/officeart/2005/8/layout/vList2"/>
    <dgm:cxn modelId="{4771AEA3-C81C-BF49-9EBD-8B52BF9382A5}" type="presOf" srcId="{05AF2ED2-C87D-49C9-BA91-CB03B0236A23}" destId="{C93D1910-9575-6942-96CE-99FAF4ABFC30}" srcOrd="0" destOrd="0" presId="urn:microsoft.com/office/officeart/2005/8/layout/vList2"/>
    <dgm:cxn modelId="{1CB25FBF-1EF8-444F-8219-844CD070B4B1}" type="presOf" srcId="{57EA9761-6968-4815-A079-E15FA488B48F}" destId="{14153F45-4274-9B44-840D-9708451ADF90}" srcOrd="0" destOrd="0" presId="urn:microsoft.com/office/officeart/2005/8/layout/vList2"/>
    <dgm:cxn modelId="{61D415EE-8D9F-4498-8EE9-91FAD4721DA8}" srcId="{57EA9761-6968-4815-A079-E15FA488B48F}" destId="{A137CF81-EBAF-43FA-A943-F95A2B7D46F7}" srcOrd="2" destOrd="0" parTransId="{C6B3416D-745C-4B9E-B7FC-CD3AA4B95974}" sibTransId="{47388CB2-4B55-47B4-91AC-B753151A59CF}"/>
    <dgm:cxn modelId="{2DCE9E04-10FB-4147-8658-F133D0FF167E}" type="presParOf" srcId="{14153F45-4274-9B44-840D-9708451ADF90}" destId="{C93D1910-9575-6942-96CE-99FAF4ABFC30}" srcOrd="0" destOrd="0" presId="urn:microsoft.com/office/officeart/2005/8/layout/vList2"/>
    <dgm:cxn modelId="{4DD2F893-FFB4-E84A-B80E-D56829110DBC}" type="presParOf" srcId="{14153F45-4274-9B44-840D-9708451ADF90}" destId="{17242986-2FB4-664F-8868-75CC58FADE86}" srcOrd="1" destOrd="0" presId="urn:microsoft.com/office/officeart/2005/8/layout/vList2"/>
    <dgm:cxn modelId="{050F7938-0F6C-BD45-9D12-0DBF232B860F}" type="presParOf" srcId="{14153F45-4274-9B44-840D-9708451ADF90}" destId="{A28E5525-44FB-174F-B7D8-4F8B338FB10B}" srcOrd="2" destOrd="0" presId="urn:microsoft.com/office/officeart/2005/8/layout/vList2"/>
    <dgm:cxn modelId="{BB1BED33-B98D-5847-A81C-7B010A17C86C}" type="presParOf" srcId="{14153F45-4274-9B44-840D-9708451ADF90}" destId="{FF1F3E87-33B3-F14D-9134-69E2A1055FD7}" srcOrd="3" destOrd="0" presId="urn:microsoft.com/office/officeart/2005/8/layout/vList2"/>
    <dgm:cxn modelId="{CA906027-4564-E844-BDF7-1FD5783A9463}" type="presParOf" srcId="{14153F45-4274-9B44-840D-9708451ADF90}" destId="{98B14815-6F44-134E-BC4F-E54CFB6BEFA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C66FA2-96A6-4103-A0AB-40549A8EB60F}"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610955CF-CF12-474E-88EC-C17149054223}">
      <dgm:prSet/>
      <dgm:spPr/>
      <dgm:t>
        <a:bodyPr/>
        <a:lstStyle/>
        <a:p>
          <a:r>
            <a:rPr lang="ro-RO" dirty="0"/>
            <a:t>cei mai mari 8 angajatori din România în 2024 au cumulat un număr mediu de salariați, împreună, de 109.045, </a:t>
          </a:r>
          <a:r>
            <a:rPr lang="ro-RO" b="1" dirty="0"/>
            <a:t>aproape egal cu </a:t>
          </a:r>
          <a:r>
            <a:rPr lang="ro-RO" dirty="0"/>
            <a:t>numărul de ecusoane „angajaților”  „non angajați” care lucrează prin intermediul platformelor digitale </a:t>
          </a:r>
          <a:r>
            <a:rPr lang="ro-RO" b="1" dirty="0"/>
            <a:t>doar pentru două platforme de </a:t>
          </a:r>
          <a:r>
            <a:rPr lang="ro-RO" b="1" dirty="0" err="1"/>
            <a:t>ride-sharing</a:t>
          </a:r>
          <a:r>
            <a:rPr lang="ro-RO" b="1" dirty="0"/>
            <a:t> (circa 104.000 - estimare).</a:t>
          </a:r>
          <a:r>
            <a:rPr lang="en-US" dirty="0"/>
            <a:t> </a:t>
          </a:r>
        </a:p>
      </dgm:t>
    </dgm:pt>
    <dgm:pt modelId="{B498EA8E-E744-4C2B-940E-3C71E8147831}" type="parTrans" cxnId="{7C660E74-8D03-433E-9D87-DD2F73CF5232}">
      <dgm:prSet/>
      <dgm:spPr/>
      <dgm:t>
        <a:bodyPr/>
        <a:lstStyle/>
        <a:p>
          <a:endParaRPr lang="en-US"/>
        </a:p>
      </dgm:t>
    </dgm:pt>
    <dgm:pt modelId="{424BA60C-9457-4C3D-8761-8C5122C3B16C}" type="sibTrans" cxnId="{7C660E74-8D03-433E-9D87-DD2F73CF5232}">
      <dgm:prSet/>
      <dgm:spPr/>
      <dgm:t>
        <a:bodyPr/>
        <a:lstStyle/>
        <a:p>
          <a:endParaRPr lang="en-US"/>
        </a:p>
      </dgm:t>
    </dgm:pt>
    <dgm:pt modelId="{E89467C3-1BDC-4956-BA35-14E71D97DC8A}">
      <dgm:prSet/>
      <dgm:spPr/>
      <dgm:t>
        <a:bodyPr/>
        <a:lstStyle/>
        <a:p>
          <a:r>
            <a:rPr lang="ro-RO"/>
            <a:t>cele două platforme atrag o forță de muncă de peste </a:t>
          </a:r>
          <a:r>
            <a:rPr lang="ro-RO" b="1"/>
            <a:t>4 ori mai mare decât primul mare angajator din România, Compania Națională de Căi Ferate , respectiv de peste 11 ori mai numeroasă decât al zecelea mare angajtor din România – Societatea de Transport București STB SA.</a:t>
          </a:r>
          <a:r>
            <a:rPr lang="en-US"/>
            <a:t> </a:t>
          </a:r>
        </a:p>
      </dgm:t>
    </dgm:pt>
    <dgm:pt modelId="{0598B674-CF83-46CB-B8F8-6D86EA96FF30}" type="parTrans" cxnId="{23D62887-B657-4FC8-951F-16B5093770F2}">
      <dgm:prSet/>
      <dgm:spPr/>
      <dgm:t>
        <a:bodyPr/>
        <a:lstStyle/>
        <a:p>
          <a:endParaRPr lang="en-US"/>
        </a:p>
      </dgm:t>
    </dgm:pt>
    <dgm:pt modelId="{7F15CEBC-5455-4DD9-8886-69336EF13AB1}" type="sibTrans" cxnId="{23D62887-B657-4FC8-951F-16B5093770F2}">
      <dgm:prSet/>
      <dgm:spPr/>
      <dgm:t>
        <a:bodyPr/>
        <a:lstStyle/>
        <a:p>
          <a:endParaRPr lang="en-US"/>
        </a:p>
      </dgm:t>
    </dgm:pt>
    <dgm:pt modelId="{85E6BCE1-5F0D-034E-835E-9FE920A8919A}" type="pres">
      <dgm:prSet presAssocID="{13C66FA2-96A6-4103-A0AB-40549A8EB60F}" presName="hierChild1" presStyleCnt="0">
        <dgm:presLayoutVars>
          <dgm:chPref val="1"/>
          <dgm:dir/>
          <dgm:animOne val="branch"/>
          <dgm:animLvl val="lvl"/>
          <dgm:resizeHandles/>
        </dgm:presLayoutVars>
      </dgm:prSet>
      <dgm:spPr/>
    </dgm:pt>
    <dgm:pt modelId="{898D05F7-CF86-DF42-B3FA-F65BF89F4C54}" type="pres">
      <dgm:prSet presAssocID="{610955CF-CF12-474E-88EC-C17149054223}" presName="hierRoot1" presStyleCnt="0"/>
      <dgm:spPr/>
    </dgm:pt>
    <dgm:pt modelId="{9181C045-535C-DE4A-B646-8CC214FBBFE5}" type="pres">
      <dgm:prSet presAssocID="{610955CF-CF12-474E-88EC-C17149054223}" presName="composite" presStyleCnt="0"/>
      <dgm:spPr/>
    </dgm:pt>
    <dgm:pt modelId="{52821E2F-B8EA-9341-9019-288FCB3DD793}" type="pres">
      <dgm:prSet presAssocID="{610955CF-CF12-474E-88EC-C17149054223}" presName="background" presStyleLbl="node0" presStyleIdx="0" presStyleCnt="2"/>
      <dgm:spPr/>
    </dgm:pt>
    <dgm:pt modelId="{48A3DC53-6D61-DB47-999B-95A4E96E6397}" type="pres">
      <dgm:prSet presAssocID="{610955CF-CF12-474E-88EC-C17149054223}" presName="text" presStyleLbl="fgAcc0" presStyleIdx="0" presStyleCnt="2">
        <dgm:presLayoutVars>
          <dgm:chPref val="3"/>
        </dgm:presLayoutVars>
      </dgm:prSet>
      <dgm:spPr/>
    </dgm:pt>
    <dgm:pt modelId="{CF4C1DCF-FB4D-FC4C-A983-69FACE9AAC02}" type="pres">
      <dgm:prSet presAssocID="{610955CF-CF12-474E-88EC-C17149054223}" presName="hierChild2" presStyleCnt="0"/>
      <dgm:spPr/>
    </dgm:pt>
    <dgm:pt modelId="{04BE88F0-C37B-2D42-A900-1ED5807957D6}" type="pres">
      <dgm:prSet presAssocID="{E89467C3-1BDC-4956-BA35-14E71D97DC8A}" presName="hierRoot1" presStyleCnt="0"/>
      <dgm:spPr/>
    </dgm:pt>
    <dgm:pt modelId="{A7DDF908-DABF-5C4F-AF24-F6D8CCAE81F7}" type="pres">
      <dgm:prSet presAssocID="{E89467C3-1BDC-4956-BA35-14E71D97DC8A}" presName="composite" presStyleCnt="0"/>
      <dgm:spPr/>
    </dgm:pt>
    <dgm:pt modelId="{B460DB3B-8D8F-F046-89EF-D0D612590566}" type="pres">
      <dgm:prSet presAssocID="{E89467C3-1BDC-4956-BA35-14E71D97DC8A}" presName="background" presStyleLbl="node0" presStyleIdx="1" presStyleCnt="2"/>
      <dgm:spPr/>
    </dgm:pt>
    <dgm:pt modelId="{5DAB4514-DD53-6E48-B075-9CEA2F5D5581}" type="pres">
      <dgm:prSet presAssocID="{E89467C3-1BDC-4956-BA35-14E71D97DC8A}" presName="text" presStyleLbl="fgAcc0" presStyleIdx="1" presStyleCnt="2">
        <dgm:presLayoutVars>
          <dgm:chPref val="3"/>
        </dgm:presLayoutVars>
      </dgm:prSet>
      <dgm:spPr/>
    </dgm:pt>
    <dgm:pt modelId="{33C35389-D88A-9043-B76A-DC527030F3C1}" type="pres">
      <dgm:prSet presAssocID="{E89467C3-1BDC-4956-BA35-14E71D97DC8A}" presName="hierChild2" presStyleCnt="0"/>
      <dgm:spPr/>
    </dgm:pt>
  </dgm:ptLst>
  <dgm:cxnLst>
    <dgm:cxn modelId="{7C660E74-8D03-433E-9D87-DD2F73CF5232}" srcId="{13C66FA2-96A6-4103-A0AB-40549A8EB60F}" destId="{610955CF-CF12-474E-88EC-C17149054223}" srcOrd="0" destOrd="0" parTransId="{B498EA8E-E744-4C2B-940E-3C71E8147831}" sibTransId="{424BA60C-9457-4C3D-8761-8C5122C3B16C}"/>
    <dgm:cxn modelId="{23D62887-B657-4FC8-951F-16B5093770F2}" srcId="{13C66FA2-96A6-4103-A0AB-40549A8EB60F}" destId="{E89467C3-1BDC-4956-BA35-14E71D97DC8A}" srcOrd="1" destOrd="0" parTransId="{0598B674-CF83-46CB-B8F8-6D86EA96FF30}" sibTransId="{7F15CEBC-5455-4DD9-8886-69336EF13AB1}"/>
    <dgm:cxn modelId="{48CF669C-CA1D-FF4E-A0F7-EC93A5847548}" type="presOf" srcId="{E89467C3-1BDC-4956-BA35-14E71D97DC8A}" destId="{5DAB4514-DD53-6E48-B075-9CEA2F5D5581}" srcOrd="0" destOrd="0" presId="urn:microsoft.com/office/officeart/2005/8/layout/hierarchy1"/>
    <dgm:cxn modelId="{8C066AA5-65E0-1E42-B6BC-DC286AD07D09}" type="presOf" srcId="{610955CF-CF12-474E-88EC-C17149054223}" destId="{48A3DC53-6D61-DB47-999B-95A4E96E6397}" srcOrd="0" destOrd="0" presId="urn:microsoft.com/office/officeart/2005/8/layout/hierarchy1"/>
    <dgm:cxn modelId="{A82172F7-2E4B-0644-8E3E-C344D141175A}" type="presOf" srcId="{13C66FA2-96A6-4103-A0AB-40549A8EB60F}" destId="{85E6BCE1-5F0D-034E-835E-9FE920A8919A}" srcOrd="0" destOrd="0" presId="urn:microsoft.com/office/officeart/2005/8/layout/hierarchy1"/>
    <dgm:cxn modelId="{DFE8FA66-C554-F643-B420-CE5B698390FF}" type="presParOf" srcId="{85E6BCE1-5F0D-034E-835E-9FE920A8919A}" destId="{898D05F7-CF86-DF42-B3FA-F65BF89F4C54}" srcOrd="0" destOrd="0" presId="urn:microsoft.com/office/officeart/2005/8/layout/hierarchy1"/>
    <dgm:cxn modelId="{847F867B-FF62-5545-8A49-3DE153DB4066}" type="presParOf" srcId="{898D05F7-CF86-DF42-B3FA-F65BF89F4C54}" destId="{9181C045-535C-DE4A-B646-8CC214FBBFE5}" srcOrd="0" destOrd="0" presId="urn:microsoft.com/office/officeart/2005/8/layout/hierarchy1"/>
    <dgm:cxn modelId="{BE566143-7C79-6F49-A57F-9185C2D11FE3}" type="presParOf" srcId="{9181C045-535C-DE4A-B646-8CC214FBBFE5}" destId="{52821E2F-B8EA-9341-9019-288FCB3DD793}" srcOrd="0" destOrd="0" presId="urn:microsoft.com/office/officeart/2005/8/layout/hierarchy1"/>
    <dgm:cxn modelId="{659C7202-8781-504E-A734-D2269047E51B}" type="presParOf" srcId="{9181C045-535C-DE4A-B646-8CC214FBBFE5}" destId="{48A3DC53-6D61-DB47-999B-95A4E96E6397}" srcOrd="1" destOrd="0" presId="urn:microsoft.com/office/officeart/2005/8/layout/hierarchy1"/>
    <dgm:cxn modelId="{EA5FBC86-563D-F848-9C5A-07FEF0DF00FC}" type="presParOf" srcId="{898D05F7-CF86-DF42-B3FA-F65BF89F4C54}" destId="{CF4C1DCF-FB4D-FC4C-A983-69FACE9AAC02}" srcOrd="1" destOrd="0" presId="urn:microsoft.com/office/officeart/2005/8/layout/hierarchy1"/>
    <dgm:cxn modelId="{7EC2EFC2-52BF-B44E-8374-ADFEE27EDF7D}" type="presParOf" srcId="{85E6BCE1-5F0D-034E-835E-9FE920A8919A}" destId="{04BE88F0-C37B-2D42-A900-1ED5807957D6}" srcOrd="1" destOrd="0" presId="urn:microsoft.com/office/officeart/2005/8/layout/hierarchy1"/>
    <dgm:cxn modelId="{83024835-C526-064B-881C-EA462F07A144}" type="presParOf" srcId="{04BE88F0-C37B-2D42-A900-1ED5807957D6}" destId="{A7DDF908-DABF-5C4F-AF24-F6D8CCAE81F7}" srcOrd="0" destOrd="0" presId="urn:microsoft.com/office/officeart/2005/8/layout/hierarchy1"/>
    <dgm:cxn modelId="{0536CB10-578B-464A-8408-2325291FB1B4}" type="presParOf" srcId="{A7DDF908-DABF-5C4F-AF24-F6D8CCAE81F7}" destId="{B460DB3B-8D8F-F046-89EF-D0D612590566}" srcOrd="0" destOrd="0" presId="urn:microsoft.com/office/officeart/2005/8/layout/hierarchy1"/>
    <dgm:cxn modelId="{042ECCC2-5711-D64F-9A18-ABA70AFF5CF4}" type="presParOf" srcId="{A7DDF908-DABF-5C4F-AF24-F6D8CCAE81F7}" destId="{5DAB4514-DD53-6E48-B075-9CEA2F5D5581}" srcOrd="1" destOrd="0" presId="urn:microsoft.com/office/officeart/2005/8/layout/hierarchy1"/>
    <dgm:cxn modelId="{761DFEC3-FE56-6548-A9FA-004EBA43223F}" type="presParOf" srcId="{04BE88F0-C37B-2D42-A900-1ED5807957D6}" destId="{33C35389-D88A-9043-B76A-DC527030F3C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89E41B-DCE1-46EC-BE1B-91825F5660C7}"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64AC993E-E3AF-4C56-9DE3-640E7215FBE0}">
      <dgm:prSet/>
      <dgm:spPr/>
      <dgm:t>
        <a:bodyPr/>
        <a:lstStyle/>
        <a:p>
          <a:r>
            <a:rPr lang="ro-RO" b="1"/>
            <a:t>platformele digitale de transport </a:t>
          </a:r>
          <a:r>
            <a:rPr lang="ro-RO" b="1" u="sng"/>
            <a:t>nu lucrează direct cu persoane fizice (salariați) ci cu entități juridice (SRL sau PFA)</a:t>
          </a:r>
          <a:r>
            <a:rPr lang="ro-RO" b="1"/>
            <a:t>, prin urmare un raport de muncă </a:t>
          </a:r>
          <a:r>
            <a:rPr lang="ro-RO" b="1" u="sng"/>
            <a:t>nu apare între platformă și prestatorul de servicii persoană fizică.</a:t>
          </a:r>
          <a:endParaRPr lang="en-US"/>
        </a:p>
      </dgm:t>
    </dgm:pt>
    <dgm:pt modelId="{995D3F80-0CBA-42F2-A3F7-61F61B0DFF39}" type="parTrans" cxnId="{0E18B261-DE3D-428F-8E88-38A865D3DCA5}">
      <dgm:prSet/>
      <dgm:spPr/>
      <dgm:t>
        <a:bodyPr/>
        <a:lstStyle/>
        <a:p>
          <a:endParaRPr lang="en-US"/>
        </a:p>
      </dgm:t>
    </dgm:pt>
    <dgm:pt modelId="{6E318A2C-98D3-44D9-A33D-71792E4BEB0F}" type="sibTrans" cxnId="{0E18B261-DE3D-428F-8E88-38A865D3DCA5}">
      <dgm:prSet/>
      <dgm:spPr/>
      <dgm:t>
        <a:bodyPr/>
        <a:lstStyle/>
        <a:p>
          <a:endParaRPr lang="en-US"/>
        </a:p>
      </dgm:t>
    </dgm:pt>
    <dgm:pt modelId="{34DCD46F-2C90-48AE-9A1E-3B4BF6FAF126}">
      <dgm:prSet/>
      <dgm:spPr/>
      <dgm:t>
        <a:bodyPr/>
        <a:lstStyle/>
        <a:p>
          <a:r>
            <a:rPr lang="ro-RO" b="1" u="sng"/>
            <a:t>19.117 SRL-uri în 2025 (+ 161% față de 2021)</a:t>
          </a:r>
          <a:endParaRPr lang="en-US"/>
        </a:p>
      </dgm:t>
    </dgm:pt>
    <dgm:pt modelId="{CBE04A35-E03E-475D-91CA-1F7C4CB00D57}" type="parTrans" cxnId="{B93CA4E9-D26D-4B20-AB5F-4DF5BCF5E23D}">
      <dgm:prSet/>
      <dgm:spPr/>
      <dgm:t>
        <a:bodyPr/>
        <a:lstStyle/>
        <a:p>
          <a:endParaRPr lang="en-US"/>
        </a:p>
      </dgm:t>
    </dgm:pt>
    <dgm:pt modelId="{B799FA90-B663-4794-AB20-3F1DB35A8762}" type="sibTrans" cxnId="{B93CA4E9-D26D-4B20-AB5F-4DF5BCF5E23D}">
      <dgm:prSet/>
      <dgm:spPr/>
      <dgm:t>
        <a:bodyPr/>
        <a:lstStyle/>
        <a:p>
          <a:endParaRPr lang="en-US"/>
        </a:p>
      </dgm:t>
    </dgm:pt>
    <dgm:pt modelId="{BE597341-0087-4920-9888-28031F8A7346}">
      <dgm:prSet/>
      <dgm:spPr/>
      <dgm:t>
        <a:bodyPr/>
        <a:lstStyle/>
        <a:p>
          <a:r>
            <a:rPr lang="ro-RO" b="1" u="sng"/>
            <a:t>9.178 PFA-uri (+1155% față de 2021)</a:t>
          </a:r>
          <a:endParaRPr lang="en-US"/>
        </a:p>
      </dgm:t>
    </dgm:pt>
    <dgm:pt modelId="{442361E7-4872-4C59-B0B0-5B81BAA1A9D0}" type="parTrans" cxnId="{887C9586-1524-4167-823D-3E328E962DE4}">
      <dgm:prSet/>
      <dgm:spPr/>
      <dgm:t>
        <a:bodyPr/>
        <a:lstStyle/>
        <a:p>
          <a:endParaRPr lang="en-US"/>
        </a:p>
      </dgm:t>
    </dgm:pt>
    <dgm:pt modelId="{7DF41580-C8C9-447A-97BC-8E7B7FB1C99E}" type="sibTrans" cxnId="{887C9586-1524-4167-823D-3E328E962DE4}">
      <dgm:prSet/>
      <dgm:spPr/>
      <dgm:t>
        <a:bodyPr/>
        <a:lstStyle/>
        <a:p>
          <a:endParaRPr lang="en-US"/>
        </a:p>
      </dgm:t>
    </dgm:pt>
    <dgm:pt modelId="{7431C6CD-6532-8E41-B417-8056B8A6A800}" type="pres">
      <dgm:prSet presAssocID="{5C89E41B-DCE1-46EC-BE1B-91825F5660C7}" presName="Name0" presStyleCnt="0">
        <dgm:presLayoutVars>
          <dgm:dir/>
          <dgm:animLvl val="lvl"/>
          <dgm:resizeHandles val="exact"/>
        </dgm:presLayoutVars>
      </dgm:prSet>
      <dgm:spPr/>
    </dgm:pt>
    <dgm:pt modelId="{C34C1F39-5276-8A40-AB81-8C130D00A17D}" type="pres">
      <dgm:prSet presAssocID="{BE597341-0087-4920-9888-28031F8A7346}" presName="boxAndChildren" presStyleCnt="0"/>
      <dgm:spPr/>
    </dgm:pt>
    <dgm:pt modelId="{E4BE10F8-7219-E345-A28D-DFB509823292}" type="pres">
      <dgm:prSet presAssocID="{BE597341-0087-4920-9888-28031F8A7346}" presName="parentTextBox" presStyleLbl="node1" presStyleIdx="0" presStyleCnt="3"/>
      <dgm:spPr/>
    </dgm:pt>
    <dgm:pt modelId="{E7E84513-BC88-134A-A183-A4F602A4D555}" type="pres">
      <dgm:prSet presAssocID="{B799FA90-B663-4794-AB20-3F1DB35A8762}" presName="sp" presStyleCnt="0"/>
      <dgm:spPr/>
    </dgm:pt>
    <dgm:pt modelId="{15C9D9F6-E862-614E-B471-FAFABCEB03D5}" type="pres">
      <dgm:prSet presAssocID="{34DCD46F-2C90-48AE-9A1E-3B4BF6FAF126}" presName="arrowAndChildren" presStyleCnt="0"/>
      <dgm:spPr/>
    </dgm:pt>
    <dgm:pt modelId="{D5671DB0-0E34-2B42-92BD-5673F13790ED}" type="pres">
      <dgm:prSet presAssocID="{34DCD46F-2C90-48AE-9A1E-3B4BF6FAF126}" presName="parentTextArrow" presStyleLbl="node1" presStyleIdx="1" presStyleCnt="3"/>
      <dgm:spPr/>
    </dgm:pt>
    <dgm:pt modelId="{80B9D513-22E6-A941-9C96-FAA6819FC666}" type="pres">
      <dgm:prSet presAssocID="{6E318A2C-98D3-44D9-A33D-71792E4BEB0F}" presName="sp" presStyleCnt="0"/>
      <dgm:spPr/>
    </dgm:pt>
    <dgm:pt modelId="{78C40938-0311-D646-BE82-41CE64E8FFC6}" type="pres">
      <dgm:prSet presAssocID="{64AC993E-E3AF-4C56-9DE3-640E7215FBE0}" presName="arrowAndChildren" presStyleCnt="0"/>
      <dgm:spPr/>
    </dgm:pt>
    <dgm:pt modelId="{65967567-7FAB-1045-83BC-76CD57EA4842}" type="pres">
      <dgm:prSet presAssocID="{64AC993E-E3AF-4C56-9DE3-640E7215FBE0}" presName="parentTextArrow" presStyleLbl="node1" presStyleIdx="2" presStyleCnt="3"/>
      <dgm:spPr/>
    </dgm:pt>
  </dgm:ptLst>
  <dgm:cxnLst>
    <dgm:cxn modelId="{A9927E3D-58CB-9E42-8252-F5F67D010EE1}" type="presOf" srcId="{5C89E41B-DCE1-46EC-BE1B-91825F5660C7}" destId="{7431C6CD-6532-8E41-B417-8056B8A6A800}" srcOrd="0" destOrd="0" presId="urn:microsoft.com/office/officeart/2005/8/layout/process4"/>
    <dgm:cxn modelId="{0E18B261-DE3D-428F-8E88-38A865D3DCA5}" srcId="{5C89E41B-DCE1-46EC-BE1B-91825F5660C7}" destId="{64AC993E-E3AF-4C56-9DE3-640E7215FBE0}" srcOrd="0" destOrd="0" parTransId="{995D3F80-0CBA-42F2-A3F7-61F61B0DFF39}" sibTransId="{6E318A2C-98D3-44D9-A33D-71792E4BEB0F}"/>
    <dgm:cxn modelId="{887C9586-1524-4167-823D-3E328E962DE4}" srcId="{5C89E41B-DCE1-46EC-BE1B-91825F5660C7}" destId="{BE597341-0087-4920-9888-28031F8A7346}" srcOrd="2" destOrd="0" parTransId="{442361E7-4872-4C59-B0B0-5B81BAA1A9D0}" sibTransId="{7DF41580-C8C9-447A-97BC-8E7B7FB1C99E}"/>
    <dgm:cxn modelId="{FBBFA0B6-FBDC-A04E-86B6-DFF5A19DF464}" type="presOf" srcId="{34DCD46F-2C90-48AE-9A1E-3B4BF6FAF126}" destId="{D5671DB0-0E34-2B42-92BD-5673F13790ED}" srcOrd="0" destOrd="0" presId="urn:microsoft.com/office/officeart/2005/8/layout/process4"/>
    <dgm:cxn modelId="{2073FAC2-AFFD-ED4B-93D1-024B78483A9A}" type="presOf" srcId="{BE597341-0087-4920-9888-28031F8A7346}" destId="{E4BE10F8-7219-E345-A28D-DFB509823292}" srcOrd="0" destOrd="0" presId="urn:microsoft.com/office/officeart/2005/8/layout/process4"/>
    <dgm:cxn modelId="{B93CA4E9-D26D-4B20-AB5F-4DF5BCF5E23D}" srcId="{5C89E41B-DCE1-46EC-BE1B-91825F5660C7}" destId="{34DCD46F-2C90-48AE-9A1E-3B4BF6FAF126}" srcOrd="1" destOrd="0" parTransId="{CBE04A35-E03E-475D-91CA-1F7C4CB00D57}" sibTransId="{B799FA90-B663-4794-AB20-3F1DB35A8762}"/>
    <dgm:cxn modelId="{191D7FEB-5316-1946-9581-9DD596DC12B3}" type="presOf" srcId="{64AC993E-E3AF-4C56-9DE3-640E7215FBE0}" destId="{65967567-7FAB-1045-83BC-76CD57EA4842}" srcOrd="0" destOrd="0" presId="urn:microsoft.com/office/officeart/2005/8/layout/process4"/>
    <dgm:cxn modelId="{1F0DE0EF-64EB-3E42-9943-1EE1FF848537}" type="presParOf" srcId="{7431C6CD-6532-8E41-B417-8056B8A6A800}" destId="{C34C1F39-5276-8A40-AB81-8C130D00A17D}" srcOrd="0" destOrd="0" presId="urn:microsoft.com/office/officeart/2005/8/layout/process4"/>
    <dgm:cxn modelId="{FA9CB98C-3CE9-FA44-BC2E-E55205ABDB87}" type="presParOf" srcId="{C34C1F39-5276-8A40-AB81-8C130D00A17D}" destId="{E4BE10F8-7219-E345-A28D-DFB509823292}" srcOrd="0" destOrd="0" presId="urn:microsoft.com/office/officeart/2005/8/layout/process4"/>
    <dgm:cxn modelId="{543F3130-AD02-7240-9B42-09A7A359F0D7}" type="presParOf" srcId="{7431C6CD-6532-8E41-B417-8056B8A6A800}" destId="{E7E84513-BC88-134A-A183-A4F602A4D555}" srcOrd="1" destOrd="0" presId="urn:microsoft.com/office/officeart/2005/8/layout/process4"/>
    <dgm:cxn modelId="{5098C13D-A068-394A-B8AD-8A04A6A790F7}" type="presParOf" srcId="{7431C6CD-6532-8E41-B417-8056B8A6A800}" destId="{15C9D9F6-E862-614E-B471-FAFABCEB03D5}" srcOrd="2" destOrd="0" presId="urn:microsoft.com/office/officeart/2005/8/layout/process4"/>
    <dgm:cxn modelId="{620DAC6F-F39A-6D4A-A06B-8A5D81E19B68}" type="presParOf" srcId="{15C9D9F6-E862-614E-B471-FAFABCEB03D5}" destId="{D5671DB0-0E34-2B42-92BD-5673F13790ED}" srcOrd="0" destOrd="0" presId="urn:microsoft.com/office/officeart/2005/8/layout/process4"/>
    <dgm:cxn modelId="{DED7EE7F-1937-8849-B08F-83198EEFE65C}" type="presParOf" srcId="{7431C6CD-6532-8E41-B417-8056B8A6A800}" destId="{80B9D513-22E6-A941-9C96-FAA6819FC666}" srcOrd="3" destOrd="0" presId="urn:microsoft.com/office/officeart/2005/8/layout/process4"/>
    <dgm:cxn modelId="{AABF783E-46DB-AB4F-8790-2EDAFEDFA1F3}" type="presParOf" srcId="{7431C6CD-6532-8E41-B417-8056B8A6A800}" destId="{78C40938-0311-D646-BE82-41CE64E8FFC6}" srcOrd="4" destOrd="0" presId="urn:microsoft.com/office/officeart/2005/8/layout/process4"/>
    <dgm:cxn modelId="{418B4D54-C0C3-714C-80A5-94E80B124858}" type="presParOf" srcId="{78C40938-0311-D646-BE82-41CE64E8FFC6}" destId="{65967567-7FAB-1045-83BC-76CD57EA484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6D0974-45FA-4C40-BC8B-45DEC617F8D6}"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13F2B029-1ACB-47E5-A1F3-EAE1C97F8050}">
      <dgm:prSet/>
      <dgm:spPr/>
      <dgm:t>
        <a:bodyPr/>
        <a:lstStyle/>
        <a:p>
          <a:r>
            <a:rPr lang="ro-RO"/>
            <a:t>Taxa pe Valoarea Adăugată, o dată depășit plafonul și prin neînregistrarea în scopuri de TVA;</a:t>
          </a:r>
          <a:endParaRPr lang="en-US"/>
        </a:p>
      </dgm:t>
    </dgm:pt>
    <dgm:pt modelId="{07B067A9-D6C8-4B34-ABF9-55E2A42B814B}" type="parTrans" cxnId="{7FCF3C27-555D-4A86-AEC1-5EC57B3184E6}">
      <dgm:prSet/>
      <dgm:spPr/>
      <dgm:t>
        <a:bodyPr/>
        <a:lstStyle/>
        <a:p>
          <a:endParaRPr lang="en-US"/>
        </a:p>
      </dgm:t>
    </dgm:pt>
    <dgm:pt modelId="{5EAA7B14-B637-40DD-A30D-6E0C651ED412}" type="sibTrans" cxnId="{7FCF3C27-555D-4A86-AEC1-5EC57B3184E6}">
      <dgm:prSet/>
      <dgm:spPr/>
      <dgm:t>
        <a:bodyPr/>
        <a:lstStyle/>
        <a:p>
          <a:endParaRPr lang="en-US"/>
        </a:p>
      </dgm:t>
    </dgm:pt>
    <dgm:pt modelId="{DDF02F75-7F3B-41FD-B190-18E9FC7F52F0}">
      <dgm:prSet/>
      <dgm:spPr/>
      <dgm:t>
        <a:bodyPr/>
        <a:lstStyle/>
        <a:p>
          <a:r>
            <a:rPr lang="ro-RO"/>
            <a:t>Taxele pe venituri asimilate salariilor, pentru persoanele fizice care se alătură, în urma obținerii „ecusoanelor”, flotelor (CAS, CASS, impozit pe venit), eventual diminuate prin contracte cu timp parțial (două ore pe zi), în timp ce activitatea se prestează de facto opt ore pe zi;</a:t>
          </a:r>
          <a:endParaRPr lang="en-US"/>
        </a:p>
      </dgm:t>
    </dgm:pt>
    <dgm:pt modelId="{3944A93C-B0D5-49DC-A716-013016ABBDF8}" type="parTrans" cxnId="{197F5BFD-81BB-4223-925F-C306BBAF4ADA}">
      <dgm:prSet/>
      <dgm:spPr/>
      <dgm:t>
        <a:bodyPr/>
        <a:lstStyle/>
        <a:p>
          <a:endParaRPr lang="en-US"/>
        </a:p>
      </dgm:t>
    </dgm:pt>
    <dgm:pt modelId="{252276F7-4DB8-4FCE-B251-F96A90EAF9BF}" type="sibTrans" cxnId="{197F5BFD-81BB-4223-925F-C306BBAF4ADA}">
      <dgm:prSet/>
      <dgm:spPr/>
      <dgm:t>
        <a:bodyPr/>
        <a:lstStyle/>
        <a:p>
          <a:endParaRPr lang="en-US"/>
        </a:p>
      </dgm:t>
    </dgm:pt>
    <dgm:pt modelId="{16D4264C-BECB-409F-95F5-14A5528F1A4B}">
      <dgm:prSet/>
      <dgm:spPr/>
      <dgm:t>
        <a:bodyPr/>
        <a:lstStyle/>
        <a:p>
          <a:r>
            <a:rPr lang="ro-RO"/>
            <a:t>Impozit pe profit/cifra de afaceri, în cazul în care SRL-ul </a:t>
          </a:r>
          <a:r>
            <a:rPr lang="ro-RO" b="1"/>
            <a:t>nu declară încasările.</a:t>
          </a:r>
          <a:endParaRPr lang="en-US"/>
        </a:p>
      </dgm:t>
    </dgm:pt>
    <dgm:pt modelId="{8A60C669-E1B9-429A-B11E-C86B69A7D8C0}" type="parTrans" cxnId="{27F8EE89-5EAC-4346-9267-2D50AEB2C156}">
      <dgm:prSet/>
      <dgm:spPr/>
      <dgm:t>
        <a:bodyPr/>
        <a:lstStyle/>
        <a:p>
          <a:endParaRPr lang="en-US"/>
        </a:p>
      </dgm:t>
    </dgm:pt>
    <dgm:pt modelId="{D90F0B6F-6528-409C-B4C5-E0963B09D0C2}" type="sibTrans" cxnId="{27F8EE89-5EAC-4346-9267-2D50AEB2C156}">
      <dgm:prSet/>
      <dgm:spPr/>
      <dgm:t>
        <a:bodyPr/>
        <a:lstStyle/>
        <a:p>
          <a:endParaRPr lang="en-US"/>
        </a:p>
      </dgm:t>
    </dgm:pt>
    <dgm:pt modelId="{C03E23C3-2CC4-9649-82EE-C4A23DB3C1C5}" type="pres">
      <dgm:prSet presAssocID="{826D0974-45FA-4C40-BC8B-45DEC617F8D6}" presName="Name0" presStyleCnt="0">
        <dgm:presLayoutVars>
          <dgm:dir/>
          <dgm:animLvl val="lvl"/>
          <dgm:resizeHandles val="exact"/>
        </dgm:presLayoutVars>
      </dgm:prSet>
      <dgm:spPr/>
    </dgm:pt>
    <dgm:pt modelId="{BE006771-7B7E-4840-8087-143050FD0FED}" type="pres">
      <dgm:prSet presAssocID="{16D4264C-BECB-409F-95F5-14A5528F1A4B}" presName="boxAndChildren" presStyleCnt="0"/>
      <dgm:spPr/>
    </dgm:pt>
    <dgm:pt modelId="{CAA60FAD-6319-7E41-A16A-7481BAE2BE74}" type="pres">
      <dgm:prSet presAssocID="{16D4264C-BECB-409F-95F5-14A5528F1A4B}" presName="parentTextBox" presStyleLbl="node1" presStyleIdx="0" presStyleCnt="3"/>
      <dgm:spPr/>
    </dgm:pt>
    <dgm:pt modelId="{241BD28F-753E-964A-BBDE-0F66FE153C9D}" type="pres">
      <dgm:prSet presAssocID="{252276F7-4DB8-4FCE-B251-F96A90EAF9BF}" presName="sp" presStyleCnt="0"/>
      <dgm:spPr/>
    </dgm:pt>
    <dgm:pt modelId="{F064F85C-9D71-E942-8892-CEEF4A526C3F}" type="pres">
      <dgm:prSet presAssocID="{DDF02F75-7F3B-41FD-B190-18E9FC7F52F0}" presName="arrowAndChildren" presStyleCnt="0"/>
      <dgm:spPr/>
    </dgm:pt>
    <dgm:pt modelId="{5E9A3761-3A36-894A-BFA7-887D876CF888}" type="pres">
      <dgm:prSet presAssocID="{DDF02F75-7F3B-41FD-B190-18E9FC7F52F0}" presName="parentTextArrow" presStyleLbl="node1" presStyleIdx="1" presStyleCnt="3"/>
      <dgm:spPr/>
    </dgm:pt>
    <dgm:pt modelId="{E57515AE-F61F-EF46-AA92-719A4CD34DB5}" type="pres">
      <dgm:prSet presAssocID="{5EAA7B14-B637-40DD-A30D-6E0C651ED412}" presName="sp" presStyleCnt="0"/>
      <dgm:spPr/>
    </dgm:pt>
    <dgm:pt modelId="{1646A7A1-5FAD-634F-83B8-75E01E2DB312}" type="pres">
      <dgm:prSet presAssocID="{13F2B029-1ACB-47E5-A1F3-EAE1C97F8050}" presName="arrowAndChildren" presStyleCnt="0"/>
      <dgm:spPr/>
    </dgm:pt>
    <dgm:pt modelId="{ABAE69B8-2405-BA48-9F3E-E0460429AC0B}" type="pres">
      <dgm:prSet presAssocID="{13F2B029-1ACB-47E5-A1F3-EAE1C97F8050}" presName="parentTextArrow" presStyleLbl="node1" presStyleIdx="2" presStyleCnt="3"/>
      <dgm:spPr/>
    </dgm:pt>
  </dgm:ptLst>
  <dgm:cxnLst>
    <dgm:cxn modelId="{F4702B00-359E-D54C-A1EF-FE50D4965C47}" type="presOf" srcId="{826D0974-45FA-4C40-BC8B-45DEC617F8D6}" destId="{C03E23C3-2CC4-9649-82EE-C4A23DB3C1C5}" srcOrd="0" destOrd="0" presId="urn:microsoft.com/office/officeart/2005/8/layout/process4"/>
    <dgm:cxn modelId="{CA992415-3A39-7745-8BD5-AF118A5E943B}" type="presOf" srcId="{13F2B029-1ACB-47E5-A1F3-EAE1C97F8050}" destId="{ABAE69B8-2405-BA48-9F3E-E0460429AC0B}" srcOrd="0" destOrd="0" presId="urn:microsoft.com/office/officeart/2005/8/layout/process4"/>
    <dgm:cxn modelId="{7FCF3C27-555D-4A86-AEC1-5EC57B3184E6}" srcId="{826D0974-45FA-4C40-BC8B-45DEC617F8D6}" destId="{13F2B029-1ACB-47E5-A1F3-EAE1C97F8050}" srcOrd="0" destOrd="0" parTransId="{07B067A9-D6C8-4B34-ABF9-55E2A42B814B}" sibTransId="{5EAA7B14-B637-40DD-A30D-6E0C651ED412}"/>
    <dgm:cxn modelId="{A1F5F572-8A29-2048-9297-355328BC6C27}" type="presOf" srcId="{16D4264C-BECB-409F-95F5-14A5528F1A4B}" destId="{CAA60FAD-6319-7E41-A16A-7481BAE2BE74}" srcOrd="0" destOrd="0" presId="urn:microsoft.com/office/officeart/2005/8/layout/process4"/>
    <dgm:cxn modelId="{27F8EE89-5EAC-4346-9267-2D50AEB2C156}" srcId="{826D0974-45FA-4C40-BC8B-45DEC617F8D6}" destId="{16D4264C-BECB-409F-95F5-14A5528F1A4B}" srcOrd="2" destOrd="0" parTransId="{8A60C669-E1B9-429A-B11E-C86B69A7D8C0}" sibTransId="{D90F0B6F-6528-409C-B4C5-E0963B09D0C2}"/>
    <dgm:cxn modelId="{C0E035A7-79CF-424B-B68E-9E737ABC5CB9}" type="presOf" srcId="{DDF02F75-7F3B-41FD-B190-18E9FC7F52F0}" destId="{5E9A3761-3A36-894A-BFA7-887D876CF888}" srcOrd="0" destOrd="0" presId="urn:microsoft.com/office/officeart/2005/8/layout/process4"/>
    <dgm:cxn modelId="{197F5BFD-81BB-4223-925F-C306BBAF4ADA}" srcId="{826D0974-45FA-4C40-BC8B-45DEC617F8D6}" destId="{DDF02F75-7F3B-41FD-B190-18E9FC7F52F0}" srcOrd="1" destOrd="0" parTransId="{3944A93C-B0D5-49DC-A716-013016ABBDF8}" sibTransId="{252276F7-4DB8-4FCE-B251-F96A90EAF9BF}"/>
    <dgm:cxn modelId="{11F95DB5-3292-684B-B990-65DD7B9B9A7D}" type="presParOf" srcId="{C03E23C3-2CC4-9649-82EE-C4A23DB3C1C5}" destId="{BE006771-7B7E-4840-8087-143050FD0FED}" srcOrd="0" destOrd="0" presId="urn:microsoft.com/office/officeart/2005/8/layout/process4"/>
    <dgm:cxn modelId="{21F7D834-C4E8-2D4D-8568-6BF4AABC5146}" type="presParOf" srcId="{BE006771-7B7E-4840-8087-143050FD0FED}" destId="{CAA60FAD-6319-7E41-A16A-7481BAE2BE74}" srcOrd="0" destOrd="0" presId="urn:microsoft.com/office/officeart/2005/8/layout/process4"/>
    <dgm:cxn modelId="{FDE72E14-6342-AC48-98E2-7706E4D86DCD}" type="presParOf" srcId="{C03E23C3-2CC4-9649-82EE-C4A23DB3C1C5}" destId="{241BD28F-753E-964A-BBDE-0F66FE153C9D}" srcOrd="1" destOrd="0" presId="urn:microsoft.com/office/officeart/2005/8/layout/process4"/>
    <dgm:cxn modelId="{10FB3850-665D-CA41-8708-B72125AC7A7C}" type="presParOf" srcId="{C03E23C3-2CC4-9649-82EE-C4A23DB3C1C5}" destId="{F064F85C-9D71-E942-8892-CEEF4A526C3F}" srcOrd="2" destOrd="0" presId="urn:microsoft.com/office/officeart/2005/8/layout/process4"/>
    <dgm:cxn modelId="{518814C9-F4BE-4F43-AF6F-FDBBB45F4909}" type="presParOf" srcId="{F064F85C-9D71-E942-8892-CEEF4A526C3F}" destId="{5E9A3761-3A36-894A-BFA7-887D876CF888}" srcOrd="0" destOrd="0" presId="urn:microsoft.com/office/officeart/2005/8/layout/process4"/>
    <dgm:cxn modelId="{DDAC5ABD-13A5-304E-8C36-6B7F071856C3}" type="presParOf" srcId="{C03E23C3-2CC4-9649-82EE-C4A23DB3C1C5}" destId="{E57515AE-F61F-EF46-AA92-719A4CD34DB5}" srcOrd="3" destOrd="0" presId="urn:microsoft.com/office/officeart/2005/8/layout/process4"/>
    <dgm:cxn modelId="{447C62B7-FA31-6043-8A40-15FDFA062AC1}" type="presParOf" srcId="{C03E23C3-2CC4-9649-82EE-C4A23DB3C1C5}" destId="{1646A7A1-5FAD-634F-83B8-75E01E2DB312}" srcOrd="4" destOrd="0" presId="urn:microsoft.com/office/officeart/2005/8/layout/process4"/>
    <dgm:cxn modelId="{F12361AA-6B06-4B46-B12A-F950178EC2DE}" type="presParOf" srcId="{1646A7A1-5FAD-634F-83B8-75E01E2DB312}" destId="{ABAE69B8-2405-BA48-9F3E-E0460429AC0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1A0667-8A67-468C-97B9-EC4EBA262C8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8B21F91-49F5-4448-857C-6239C01E3E43}">
      <dgm:prSet/>
      <dgm:spPr/>
      <dgm:t>
        <a:bodyPr/>
        <a:lstStyle/>
        <a:p>
          <a:r>
            <a:rPr lang="ro-RO" dirty="0"/>
            <a:t>Vizează direct activitatea de </a:t>
          </a:r>
          <a:r>
            <a:rPr lang="ro-RO" dirty="0" err="1"/>
            <a:t>ride</a:t>
          </a:r>
          <a:r>
            <a:rPr lang="ro-RO" dirty="0"/>
            <a:t> </a:t>
          </a:r>
          <a:r>
            <a:rPr lang="ro-RO" dirty="0" err="1"/>
            <a:t>sharing</a:t>
          </a:r>
          <a:r>
            <a:rPr lang="ro-RO" dirty="0"/>
            <a:t> derulate de firme care dețin „flote” de autoturisme și de persoane fizice autorizate (PFA) și care folosesc platforme digitale.</a:t>
          </a:r>
          <a:endParaRPr lang="en-US" dirty="0"/>
        </a:p>
      </dgm:t>
    </dgm:pt>
    <dgm:pt modelId="{9C7D63FE-7AC7-4C83-8D31-68E307EEE4D4}" type="parTrans" cxnId="{A338AF00-D523-45D4-984D-5D0E3491A38A}">
      <dgm:prSet/>
      <dgm:spPr/>
      <dgm:t>
        <a:bodyPr/>
        <a:lstStyle/>
        <a:p>
          <a:endParaRPr lang="en-US"/>
        </a:p>
      </dgm:t>
    </dgm:pt>
    <dgm:pt modelId="{D2958A27-71B7-4670-980D-36E0E0D23CE3}" type="sibTrans" cxnId="{A338AF00-D523-45D4-984D-5D0E3491A38A}">
      <dgm:prSet/>
      <dgm:spPr/>
      <dgm:t>
        <a:bodyPr/>
        <a:lstStyle/>
        <a:p>
          <a:endParaRPr lang="en-US"/>
        </a:p>
      </dgm:t>
    </dgm:pt>
    <dgm:pt modelId="{F7D670BB-2635-46FA-999F-9C86CCEB2492}">
      <dgm:prSet/>
      <dgm:spPr/>
      <dgm:t>
        <a:bodyPr/>
        <a:lstStyle/>
        <a:p>
          <a:r>
            <a:rPr lang="ro-RO"/>
            <a:t>Formularul este depus exclusiv de proprietarii aplicațiilor de ride-sharing (spre exemplu, UBER – care are prezență în România prin UBER B.V. Filiala București, BOLT, care are prezență în România prin intermediul Bolt Services Ro SRL, sau BlackCab – prin intermediul BlackCab Systems SRL).</a:t>
          </a:r>
          <a:endParaRPr lang="en-US"/>
        </a:p>
      </dgm:t>
    </dgm:pt>
    <dgm:pt modelId="{FE5B6D0A-A788-480D-B5F4-352B710FE41A}" type="parTrans" cxnId="{789D8947-ECEE-4FEE-B7A3-AE01A376AEA7}">
      <dgm:prSet/>
      <dgm:spPr/>
      <dgm:t>
        <a:bodyPr/>
        <a:lstStyle/>
        <a:p>
          <a:endParaRPr lang="en-US"/>
        </a:p>
      </dgm:t>
    </dgm:pt>
    <dgm:pt modelId="{81BD8BDB-41A5-4176-9079-E08F575DFB4B}" type="sibTrans" cxnId="{789D8947-ECEE-4FEE-B7A3-AE01A376AEA7}">
      <dgm:prSet/>
      <dgm:spPr/>
      <dgm:t>
        <a:bodyPr/>
        <a:lstStyle/>
        <a:p>
          <a:endParaRPr lang="en-US"/>
        </a:p>
      </dgm:t>
    </dgm:pt>
    <dgm:pt modelId="{39CBF2BD-4091-4321-9BAD-F32271C60619}">
      <dgm:prSet/>
      <dgm:spPr/>
      <dgm:t>
        <a:bodyPr/>
        <a:lstStyle/>
        <a:p>
          <a:r>
            <a:rPr lang="ro-RO"/>
            <a:t>Formularul 397 reprezintă de fapt „Declarație informativă privind activitățile de transport alternativ cu autoturism și conducător auto intermediate printr-o platformă digitală”</a:t>
          </a:r>
          <a:endParaRPr lang="en-US"/>
        </a:p>
      </dgm:t>
    </dgm:pt>
    <dgm:pt modelId="{892A86A6-AF4E-4DE1-B249-F7C4D9CEE06B}" type="parTrans" cxnId="{9492929E-99AE-4208-892C-BC6E175BD8E9}">
      <dgm:prSet/>
      <dgm:spPr/>
      <dgm:t>
        <a:bodyPr/>
        <a:lstStyle/>
        <a:p>
          <a:endParaRPr lang="en-US"/>
        </a:p>
      </dgm:t>
    </dgm:pt>
    <dgm:pt modelId="{E1209C6E-CFBD-42A6-8D02-0BCC63D5FE17}" type="sibTrans" cxnId="{9492929E-99AE-4208-892C-BC6E175BD8E9}">
      <dgm:prSet/>
      <dgm:spPr/>
      <dgm:t>
        <a:bodyPr/>
        <a:lstStyle/>
        <a:p>
          <a:endParaRPr lang="en-US"/>
        </a:p>
      </dgm:t>
    </dgm:pt>
    <dgm:pt modelId="{16A3992B-4FB2-EB49-B32E-938CD268752A}" type="pres">
      <dgm:prSet presAssocID="{271A0667-8A67-468C-97B9-EC4EBA262C84}" presName="linear" presStyleCnt="0">
        <dgm:presLayoutVars>
          <dgm:animLvl val="lvl"/>
          <dgm:resizeHandles val="exact"/>
        </dgm:presLayoutVars>
      </dgm:prSet>
      <dgm:spPr/>
    </dgm:pt>
    <dgm:pt modelId="{A03AC9E1-6087-7147-9507-21610694A433}" type="pres">
      <dgm:prSet presAssocID="{C8B21F91-49F5-4448-857C-6239C01E3E43}" presName="parentText" presStyleLbl="node1" presStyleIdx="0" presStyleCnt="3">
        <dgm:presLayoutVars>
          <dgm:chMax val="0"/>
          <dgm:bulletEnabled val="1"/>
        </dgm:presLayoutVars>
      </dgm:prSet>
      <dgm:spPr/>
    </dgm:pt>
    <dgm:pt modelId="{BE77293A-23D0-CE49-BB2A-1328F62E1244}" type="pres">
      <dgm:prSet presAssocID="{D2958A27-71B7-4670-980D-36E0E0D23CE3}" presName="spacer" presStyleCnt="0"/>
      <dgm:spPr/>
    </dgm:pt>
    <dgm:pt modelId="{F480497B-706A-4849-8D6D-50570041D13C}" type="pres">
      <dgm:prSet presAssocID="{F7D670BB-2635-46FA-999F-9C86CCEB2492}" presName="parentText" presStyleLbl="node1" presStyleIdx="1" presStyleCnt="3">
        <dgm:presLayoutVars>
          <dgm:chMax val="0"/>
          <dgm:bulletEnabled val="1"/>
        </dgm:presLayoutVars>
      </dgm:prSet>
      <dgm:spPr/>
    </dgm:pt>
    <dgm:pt modelId="{72ECF0D9-267A-2345-8B93-EB8467F6AF1D}" type="pres">
      <dgm:prSet presAssocID="{81BD8BDB-41A5-4176-9079-E08F575DFB4B}" presName="spacer" presStyleCnt="0"/>
      <dgm:spPr/>
    </dgm:pt>
    <dgm:pt modelId="{F44E49BD-D0CC-7D48-A21F-88BFED5DDD64}" type="pres">
      <dgm:prSet presAssocID="{39CBF2BD-4091-4321-9BAD-F32271C60619}" presName="parentText" presStyleLbl="node1" presStyleIdx="2" presStyleCnt="3">
        <dgm:presLayoutVars>
          <dgm:chMax val="0"/>
          <dgm:bulletEnabled val="1"/>
        </dgm:presLayoutVars>
      </dgm:prSet>
      <dgm:spPr/>
    </dgm:pt>
  </dgm:ptLst>
  <dgm:cxnLst>
    <dgm:cxn modelId="{A338AF00-D523-45D4-984D-5D0E3491A38A}" srcId="{271A0667-8A67-468C-97B9-EC4EBA262C84}" destId="{C8B21F91-49F5-4448-857C-6239C01E3E43}" srcOrd="0" destOrd="0" parTransId="{9C7D63FE-7AC7-4C83-8D31-68E307EEE4D4}" sibTransId="{D2958A27-71B7-4670-980D-36E0E0D23CE3}"/>
    <dgm:cxn modelId="{68F8CE07-68EB-E14C-A60D-79848FA5215C}" type="presOf" srcId="{F7D670BB-2635-46FA-999F-9C86CCEB2492}" destId="{F480497B-706A-4849-8D6D-50570041D13C}" srcOrd="0" destOrd="0" presId="urn:microsoft.com/office/officeart/2005/8/layout/vList2"/>
    <dgm:cxn modelId="{789D8947-ECEE-4FEE-B7A3-AE01A376AEA7}" srcId="{271A0667-8A67-468C-97B9-EC4EBA262C84}" destId="{F7D670BB-2635-46FA-999F-9C86CCEB2492}" srcOrd="1" destOrd="0" parTransId="{FE5B6D0A-A788-480D-B5F4-352B710FE41A}" sibTransId="{81BD8BDB-41A5-4176-9079-E08F575DFB4B}"/>
    <dgm:cxn modelId="{9492929E-99AE-4208-892C-BC6E175BD8E9}" srcId="{271A0667-8A67-468C-97B9-EC4EBA262C84}" destId="{39CBF2BD-4091-4321-9BAD-F32271C60619}" srcOrd="2" destOrd="0" parTransId="{892A86A6-AF4E-4DE1-B249-F7C4D9CEE06B}" sibTransId="{E1209C6E-CFBD-42A6-8D02-0BCC63D5FE17}"/>
    <dgm:cxn modelId="{8CFAA0AC-E331-DF4E-91E8-A137D7F9DF2B}" type="presOf" srcId="{C8B21F91-49F5-4448-857C-6239C01E3E43}" destId="{A03AC9E1-6087-7147-9507-21610694A433}" srcOrd="0" destOrd="0" presId="urn:microsoft.com/office/officeart/2005/8/layout/vList2"/>
    <dgm:cxn modelId="{D7832DF3-97DD-7343-A018-D996138699EA}" type="presOf" srcId="{39CBF2BD-4091-4321-9BAD-F32271C60619}" destId="{F44E49BD-D0CC-7D48-A21F-88BFED5DDD64}" srcOrd="0" destOrd="0" presId="urn:microsoft.com/office/officeart/2005/8/layout/vList2"/>
    <dgm:cxn modelId="{35EE8DFC-D8B4-FD4F-86C0-555526A91D94}" type="presOf" srcId="{271A0667-8A67-468C-97B9-EC4EBA262C84}" destId="{16A3992B-4FB2-EB49-B32E-938CD268752A}" srcOrd="0" destOrd="0" presId="urn:microsoft.com/office/officeart/2005/8/layout/vList2"/>
    <dgm:cxn modelId="{E5DBB1D3-8895-4145-96D5-45985510C385}" type="presParOf" srcId="{16A3992B-4FB2-EB49-B32E-938CD268752A}" destId="{A03AC9E1-6087-7147-9507-21610694A433}" srcOrd="0" destOrd="0" presId="urn:microsoft.com/office/officeart/2005/8/layout/vList2"/>
    <dgm:cxn modelId="{50DBEBEB-C165-C84E-B6F0-28330D43A05E}" type="presParOf" srcId="{16A3992B-4FB2-EB49-B32E-938CD268752A}" destId="{BE77293A-23D0-CE49-BB2A-1328F62E1244}" srcOrd="1" destOrd="0" presId="urn:microsoft.com/office/officeart/2005/8/layout/vList2"/>
    <dgm:cxn modelId="{FF181296-8BB0-9948-B11F-D383F58F21FC}" type="presParOf" srcId="{16A3992B-4FB2-EB49-B32E-938CD268752A}" destId="{F480497B-706A-4849-8D6D-50570041D13C}" srcOrd="2" destOrd="0" presId="urn:microsoft.com/office/officeart/2005/8/layout/vList2"/>
    <dgm:cxn modelId="{8A049E0B-6EA5-1944-90FB-199D3DB46447}" type="presParOf" srcId="{16A3992B-4FB2-EB49-B32E-938CD268752A}" destId="{72ECF0D9-267A-2345-8B93-EB8467F6AF1D}" srcOrd="3" destOrd="0" presId="urn:microsoft.com/office/officeart/2005/8/layout/vList2"/>
    <dgm:cxn modelId="{89E62608-1D34-FA4E-B120-DCDC6001C960}" type="presParOf" srcId="{16A3992B-4FB2-EB49-B32E-938CD268752A}" destId="{F44E49BD-D0CC-7D48-A21F-88BFED5DDD6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731F28-56FE-4D49-9864-2A4146664643}" type="doc">
      <dgm:prSet loTypeId="urn:microsoft.com/office/officeart/2008/layout/LinedList" loCatId="list" qsTypeId="urn:microsoft.com/office/officeart/2005/8/quickstyle/simple5" qsCatId="simple" csTypeId="urn:microsoft.com/office/officeart/2005/8/colors/colorful2" csCatId="colorful"/>
      <dgm:spPr/>
      <dgm:t>
        <a:bodyPr/>
        <a:lstStyle/>
        <a:p>
          <a:endParaRPr lang="en-US"/>
        </a:p>
      </dgm:t>
    </dgm:pt>
    <dgm:pt modelId="{982A91D0-3E4F-4EDB-8F02-E9062126EC50}">
      <dgm:prSet/>
      <dgm:spPr/>
      <dgm:t>
        <a:bodyPr/>
        <a:lstStyle/>
        <a:p>
          <a:r>
            <a:rPr lang="ro-RO"/>
            <a:t>„Coroborând datele transmise de operatorii platformelor digitale cu cele existente la nivelul bazelor de date ANAF (an raportare 2023), a rezultat faptul că </a:t>
          </a:r>
          <a:r>
            <a:rPr lang="ro-RO" b="1"/>
            <a:t>există 56.095</a:t>
          </a:r>
          <a:r>
            <a:rPr lang="ro-RO"/>
            <a:t> conducători auto care nu figurează ca salariați (conform D112).”</a:t>
          </a:r>
          <a:endParaRPr lang="en-US"/>
        </a:p>
      </dgm:t>
    </dgm:pt>
    <dgm:pt modelId="{4A963A55-8E88-4C4C-BC40-5E49F55E4E39}" type="parTrans" cxnId="{E60FE883-2B1A-4AA6-810D-59680E60F663}">
      <dgm:prSet/>
      <dgm:spPr/>
      <dgm:t>
        <a:bodyPr/>
        <a:lstStyle/>
        <a:p>
          <a:endParaRPr lang="en-US"/>
        </a:p>
      </dgm:t>
    </dgm:pt>
    <dgm:pt modelId="{68BDC1C3-0625-4B55-A843-7B750B28FB4B}" type="sibTrans" cxnId="{E60FE883-2B1A-4AA6-810D-59680E60F663}">
      <dgm:prSet/>
      <dgm:spPr/>
      <dgm:t>
        <a:bodyPr/>
        <a:lstStyle/>
        <a:p>
          <a:endParaRPr lang="en-US"/>
        </a:p>
      </dgm:t>
    </dgm:pt>
    <dgm:pt modelId="{1711B157-07D3-4EF5-9BE8-C83142E5079E}">
      <dgm:prSet/>
      <dgm:spPr/>
      <dgm:t>
        <a:bodyPr/>
        <a:lstStyle/>
        <a:p>
          <a:r>
            <a:rPr lang="ro-RO"/>
            <a:t>„Există o diferență între numărul de conducători auto declarați de operatorii de transport persoane în regim de ride sharing ca fiind angajați ai acestora pentru realizarea activităților de transport persoane prin intermediul platformelor digitale UBER B.V. – Filiala București SRL, Bolt Services Ro SRL și BlackCab Systems SRL (80.735 conducători auto) și numărul mediu de salariați aferent celor 9.257 societăți, conform D112 (24.640 salariați).”</a:t>
          </a:r>
          <a:endParaRPr lang="en-US"/>
        </a:p>
      </dgm:t>
    </dgm:pt>
    <dgm:pt modelId="{270E318E-653F-4C77-B590-300FB9D2FBBE}" type="parTrans" cxnId="{941B109E-1DF2-4754-8A34-166CB958CFD3}">
      <dgm:prSet/>
      <dgm:spPr/>
      <dgm:t>
        <a:bodyPr/>
        <a:lstStyle/>
        <a:p>
          <a:endParaRPr lang="en-US"/>
        </a:p>
      </dgm:t>
    </dgm:pt>
    <dgm:pt modelId="{C0D468D8-E0AA-4A34-BAAF-6B93099B1D9E}" type="sibTrans" cxnId="{941B109E-1DF2-4754-8A34-166CB958CFD3}">
      <dgm:prSet/>
      <dgm:spPr/>
      <dgm:t>
        <a:bodyPr/>
        <a:lstStyle/>
        <a:p>
          <a:endParaRPr lang="en-US"/>
        </a:p>
      </dgm:t>
    </dgm:pt>
    <dgm:pt modelId="{70150FEB-711E-4A1A-ADC5-6CC3225FFEE6}">
      <dgm:prSet/>
      <dgm:spPr/>
      <dgm:t>
        <a:bodyPr/>
        <a:lstStyle/>
        <a:p>
          <a:r>
            <a:rPr lang="ro-RO"/>
            <a:t>„Rezultă faptul că, în domeniul transportului alternativ de persoane, se identifică un risc sistemic, care necesită o intervenție rapidă, concentrată și durabilă în vederea creșterii gradului de conformare la declararea creanțelor fiscale și prevenirii, descoperirii și combaterii ferme a faptelor care au ca efect frauda și evaziunea fiscală.”</a:t>
          </a:r>
          <a:endParaRPr lang="en-US"/>
        </a:p>
      </dgm:t>
    </dgm:pt>
    <dgm:pt modelId="{59368A9F-B2E6-4453-97E7-733CA9F29B3A}" type="parTrans" cxnId="{E04032C7-8537-4A82-AC2D-F2DBBA3D5A3B}">
      <dgm:prSet/>
      <dgm:spPr/>
      <dgm:t>
        <a:bodyPr/>
        <a:lstStyle/>
        <a:p>
          <a:endParaRPr lang="en-US"/>
        </a:p>
      </dgm:t>
    </dgm:pt>
    <dgm:pt modelId="{AE76809E-36D3-4ACC-B484-60A29517F8EC}" type="sibTrans" cxnId="{E04032C7-8537-4A82-AC2D-F2DBBA3D5A3B}">
      <dgm:prSet/>
      <dgm:spPr/>
      <dgm:t>
        <a:bodyPr/>
        <a:lstStyle/>
        <a:p>
          <a:endParaRPr lang="en-US"/>
        </a:p>
      </dgm:t>
    </dgm:pt>
    <dgm:pt modelId="{89CD80EA-4062-4546-BE94-EB7E9EB27550}" type="pres">
      <dgm:prSet presAssocID="{81731F28-56FE-4D49-9864-2A4146664643}" presName="vert0" presStyleCnt="0">
        <dgm:presLayoutVars>
          <dgm:dir/>
          <dgm:animOne val="branch"/>
          <dgm:animLvl val="lvl"/>
        </dgm:presLayoutVars>
      </dgm:prSet>
      <dgm:spPr/>
    </dgm:pt>
    <dgm:pt modelId="{56136647-DFDC-FA42-81C9-FCC731DC74A8}" type="pres">
      <dgm:prSet presAssocID="{982A91D0-3E4F-4EDB-8F02-E9062126EC50}" presName="thickLine" presStyleLbl="alignNode1" presStyleIdx="0" presStyleCnt="3"/>
      <dgm:spPr/>
    </dgm:pt>
    <dgm:pt modelId="{DBE85D6C-98E6-1F4C-A929-32F153706A3D}" type="pres">
      <dgm:prSet presAssocID="{982A91D0-3E4F-4EDB-8F02-E9062126EC50}" presName="horz1" presStyleCnt="0"/>
      <dgm:spPr/>
    </dgm:pt>
    <dgm:pt modelId="{D41827AF-C960-A544-8677-198500BD2830}" type="pres">
      <dgm:prSet presAssocID="{982A91D0-3E4F-4EDB-8F02-E9062126EC50}" presName="tx1" presStyleLbl="revTx" presStyleIdx="0" presStyleCnt="3"/>
      <dgm:spPr/>
    </dgm:pt>
    <dgm:pt modelId="{1E00F057-79F1-174F-8E65-8A6C4203364A}" type="pres">
      <dgm:prSet presAssocID="{982A91D0-3E4F-4EDB-8F02-E9062126EC50}" presName="vert1" presStyleCnt="0"/>
      <dgm:spPr/>
    </dgm:pt>
    <dgm:pt modelId="{A21FB017-AF5B-084B-9589-D6EB2C3712D7}" type="pres">
      <dgm:prSet presAssocID="{1711B157-07D3-4EF5-9BE8-C83142E5079E}" presName="thickLine" presStyleLbl="alignNode1" presStyleIdx="1" presStyleCnt="3"/>
      <dgm:spPr/>
    </dgm:pt>
    <dgm:pt modelId="{0A701628-AA31-BB48-A282-E4675A5769D5}" type="pres">
      <dgm:prSet presAssocID="{1711B157-07D3-4EF5-9BE8-C83142E5079E}" presName="horz1" presStyleCnt="0"/>
      <dgm:spPr/>
    </dgm:pt>
    <dgm:pt modelId="{8C0A76E5-8A2A-D845-9E71-9F26DE3C681E}" type="pres">
      <dgm:prSet presAssocID="{1711B157-07D3-4EF5-9BE8-C83142E5079E}" presName="tx1" presStyleLbl="revTx" presStyleIdx="1" presStyleCnt="3"/>
      <dgm:spPr/>
    </dgm:pt>
    <dgm:pt modelId="{E2073A0C-D73F-A043-9FE8-8AC799CC72A0}" type="pres">
      <dgm:prSet presAssocID="{1711B157-07D3-4EF5-9BE8-C83142E5079E}" presName="vert1" presStyleCnt="0"/>
      <dgm:spPr/>
    </dgm:pt>
    <dgm:pt modelId="{9A8D0AC4-7F80-E443-A911-0C644BD48029}" type="pres">
      <dgm:prSet presAssocID="{70150FEB-711E-4A1A-ADC5-6CC3225FFEE6}" presName="thickLine" presStyleLbl="alignNode1" presStyleIdx="2" presStyleCnt="3"/>
      <dgm:spPr/>
    </dgm:pt>
    <dgm:pt modelId="{2776725E-F172-7F47-B623-409C3D90F07D}" type="pres">
      <dgm:prSet presAssocID="{70150FEB-711E-4A1A-ADC5-6CC3225FFEE6}" presName="horz1" presStyleCnt="0"/>
      <dgm:spPr/>
    </dgm:pt>
    <dgm:pt modelId="{76664667-B1C1-9946-82CA-41E3245FEFB9}" type="pres">
      <dgm:prSet presAssocID="{70150FEB-711E-4A1A-ADC5-6CC3225FFEE6}" presName="tx1" presStyleLbl="revTx" presStyleIdx="2" presStyleCnt="3"/>
      <dgm:spPr/>
    </dgm:pt>
    <dgm:pt modelId="{8BC11AC1-A60D-9C4F-8D3F-DBF1CC7A2C71}" type="pres">
      <dgm:prSet presAssocID="{70150FEB-711E-4A1A-ADC5-6CC3225FFEE6}" presName="vert1" presStyleCnt="0"/>
      <dgm:spPr/>
    </dgm:pt>
  </dgm:ptLst>
  <dgm:cxnLst>
    <dgm:cxn modelId="{E60FE883-2B1A-4AA6-810D-59680E60F663}" srcId="{81731F28-56FE-4D49-9864-2A4146664643}" destId="{982A91D0-3E4F-4EDB-8F02-E9062126EC50}" srcOrd="0" destOrd="0" parTransId="{4A963A55-8E88-4C4C-BC40-5E49F55E4E39}" sibTransId="{68BDC1C3-0625-4B55-A843-7B750B28FB4B}"/>
    <dgm:cxn modelId="{941B109E-1DF2-4754-8A34-166CB958CFD3}" srcId="{81731F28-56FE-4D49-9864-2A4146664643}" destId="{1711B157-07D3-4EF5-9BE8-C83142E5079E}" srcOrd="1" destOrd="0" parTransId="{270E318E-653F-4C77-B590-300FB9D2FBBE}" sibTransId="{C0D468D8-E0AA-4A34-BAAF-6B93099B1D9E}"/>
    <dgm:cxn modelId="{E04032C7-8537-4A82-AC2D-F2DBBA3D5A3B}" srcId="{81731F28-56FE-4D49-9864-2A4146664643}" destId="{70150FEB-711E-4A1A-ADC5-6CC3225FFEE6}" srcOrd="2" destOrd="0" parTransId="{59368A9F-B2E6-4453-97E7-733CA9F29B3A}" sibTransId="{AE76809E-36D3-4ACC-B484-60A29517F8EC}"/>
    <dgm:cxn modelId="{51AC73DD-A367-4C49-8050-20F2165CEE0B}" type="presOf" srcId="{81731F28-56FE-4D49-9864-2A4146664643}" destId="{89CD80EA-4062-4546-BE94-EB7E9EB27550}" srcOrd="0" destOrd="0" presId="urn:microsoft.com/office/officeart/2008/layout/LinedList"/>
    <dgm:cxn modelId="{6BCDC7E3-8E1A-E64F-848F-8AE739EA235A}" type="presOf" srcId="{982A91D0-3E4F-4EDB-8F02-E9062126EC50}" destId="{D41827AF-C960-A544-8677-198500BD2830}" srcOrd="0" destOrd="0" presId="urn:microsoft.com/office/officeart/2008/layout/LinedList"/>
    <dgm:cxn modelId="{02D370E9-96A1-9444-8CFE-FECEE6FA5868}" type="presOf" srcId="{70150FEB-711E-4A1A-ADC5-6CC3225FFEE6}" destId="{76664667-B1C1-9946-82CA-41E3245FEFB9}" srcOrd="0" destOrd="0" presId="urn:microsoft.com/office/officeart/2008/layout/LinedList"/>
    <dgm:cxn modelId="{E36242FC-7809-2B4F-9530-B1B1014F4F42}" type="presOf" srcId="{1711B157-07D3-4EF5-9BE8-C83142E5079E}" destId="{8C0A76E5-8A2A-D845-9E71-9F26DE3C681E}" srcOrd="0" destOrd="0" presId="urn:microsoft.com/office/officeart/2008/layout/LinedList"/>
    <dgm:cxn modelId="{C753284D-6761-134F-9593-4ACACF1A32FA}" type="presParOf" srcId="{89CD80EA-4062-4546-BE94-EB7E9EB27550}" destId="{56136647-DFDC-FA42-81C9-FCC731DC74A8}" srcOrd="0" destOrd="0" presId="urn:microsoft.com/office/officeart/2008/layout/LinedList"/>
    <dgm:cxn modelId="{4B029088-9ED5-DA4B-9435-4ACECE6F6043}" type="presParOf" srcId="{89CD80EA-4062-4546-BE94-EB7E9EB27550}" destId="{DBE85D6C-98E6-1F4C-A929-32F153706A3D}" srcOrd="1" destOrd="0" presId="urn:microsoft.com/office/officeart/2008/layout/LinedList"/>
    <dgm:cxn modelId="{054C4E8E-26A8-5E49-B836-53AACDBA425E}" type="presParOf" srcId="{DBE85D6C-98E6-1F4C-A929-32F153706A3D}" destId="{D41827AF-C960-A544-8677-198500BD2830}" srcOrd="0" destOrd="0" presId="urn:microsoft.com/office/officeart/2008/layout/LinedList"/>
    <dgm:cxn modelId="{808FD1F5-B39F-8949-B93E-6E320B34739C}" type="presParOf" srcId="{DBE85D6C-98E6-1F4C-A929-32F153706A3D}" destId="{1E00F057-79F1-174F-8E65-8A6C4203364A}" srcOrd="1" destOrd="0" presId="urn:microsoft.com/office/officeart/2008/layout/LinedList"/>
    <dgm:cxn modelId="{7F10B924-8895-E349-AD08-DA8A89A6C94B}" type="presParOf" srcId="{89CD80EA-4062-4546-BE94-EB7E9EB27550}" destId="{A21FB017-AF5B-084B-9589-D6EB2C3712D7}" srcOrd="2" destOrd="0" presId="urn:microsoft.com/office/officeart/2008/layout/LinedList"/>
    <dgm:cxn modelId="{23736511-E59E-A247-B3BE-BED1A8A4C989}" type="presParOf" srcId="{89CD80EA-4062-4546-BE94-EB7E9EB27550}" destId="{0A701628-AA31-BB48-A282-E4675A5769D5}" srcOrd="3" destOrd="0" presId="urn:microsoft.com/office/officeart/2008/layout/LinedList"/>
    <dgm:cxn modelId="{E1990F85-1986-C642-82AB-5486CAF3EE7E}" type="presParOf" srcId="{0A701628-AA31-BB48-A282-E4675A5769D5}" destId="{8C0A76E5-8A2A-D845-9E71-9F26DE3C681E}" srcOrd="0" destOrd="0" presId="urn:microsoft.com/office/officeart/2008/layout/LinedList"/>
    <dgm:cxn modelId="{818B894F-B777-4745-93E3-1C296A5BD86A}" type="presParOf" srcId="{0A701628-AA31-BB48-A282-E4675A5769D5}" destId="{E2073A0C-D73F-A043-9FE8-8AC799CC72A0}" srcOrd="1" destOrd="0" presId="urn:microsoft.com/office/officeart/2008/layout/LinedList"/>
    <dgm:cxn modelId="{93F0D08D-DF94-AF49-8E4C-68848D2C08BD}" type="presParOf" srcId="{89CD80EA-4062-4546-BE94-EB7E9EB27550}" destId="{9A8D0AC4-7F80-E443-A911-0C644BD48029}" srcOrd="4" destOrd="0" presId="urn:microsoft.com/office/officeart/2008/layout/LinedList"/>
    <dgm:cxn modelId="{401BC7D8-898D-E74D-8042-428806D90812}" type="presParOf" srcId="{89CD80EA-4062-4546-BE94-EB7E9EB27550}" destId="{2776725E-F172-7F47-B623-409C3D90F07D}" srcOrd="5" destOrd="0" presId="urn:microsoft.com/office/officeart/2008/layout/LinedList"/>
    <dgm:cxn modelId="{B155F2D8-2008-3E4E-9C12-A184814955F5}" type="presParOf" srcId="{2776725E-F172-7F47-B623-409C3D90F07D}" destId="{76664667-B1C1-9946-82CA-41E3245FEFB9}" srcOrd="0" destOrd="0" presId="urn:microsoft.com/office/officeart/2008/layout/LinedList"/>
    <dgm:cxn modelId="{9B31C8FD-836B-F543-B256-9EBCED35BA52}" type="presParOf" srcId="{2776725E-F172-7F47-B623-409C3D90F07D}" destId="{8BC11AC1-A60D-9C4F-8D3F-DBF1CC7A2C7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9D58BF-2797-4BEC-835D-5CC9F0432C9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631AA91-BCAE-43D8-8B7E-8AA96CE07F95}">
      <dgm:prSet/>
      <dgm:spPr/>
      <dgm:t>
        <a:bodyPr/>
        <a:lstStyle/>
        <a:p>
          <a:r>
            <a:rPr lang="en-US"/>
            <a:t>Platformele digitale, de facto, cei mai mari “angajatori” de non-angajați din economia României (peste 100.000 de persoane doar pentru ride-sharing)</a:t>
          </a:r>
        </a:p>
      </dgm:t>
    </dgm:pt>
    <dgm:pt modelId="{E474EFF1-CA42-4666-9C1D-FA82A9A70FC6}" type="parTrans" cxnId="{CBFE1E3B-9C65-4B31-8898-343A71912046}">
      <dgm:prSet/>
      <dgm:spPr/>
      <dgm:t>
        <a:bodyPr/>
        <a:lstStyle/>
        <a:p>
          <a:endParaRPr lang="en-US"/>
        </a:p>
      </dgm:t>
    </dgm:pt>
    <dgm:pt modelId="{33CF4244-3128-463F-86EF-1EBA61419FA4}" type="sibTrans" cxnId="{CBFE1E3B-9C65-4B31-8898-343A71912046}">
      <dgm:prSet/>
      <dgm:spPr/>
      <dgm:t>
        <a:bodyPr/>
        <a:lstStyle/>
        <a:p>
          <a:endParaRPr lang="en-US"/>
        </a:p>
      </dgm:t>
    </dgm:pt>
    <dgm:pt modelId="{8CB6DCF3-8DB6-41E4-BB6B-CF26F8580BA3}">
      <dgm:prSet/>
      <dgm:spPr/>
      <dgm:t>
        <a:bodyPr/>
        <a:lstStyle/>
        <a:p>
          <a:r>
            <a:rPr lang="en-US"/>
            <a:t>Platformele oferă posibilități legale de prestare a unui serviciu (dependent sau independent): SRL-uri, PFA-uri</a:t>
          </a:r>
        </a:p>
      </dgm:t>
    </dgm:pt>
    <dgm:pt modelId="{E4555502-2635-477A-A86C-ED4337A70CA4}" type="parTrans" cxnId="{2E63A4DE-30CE-40C5-9951-36D689D2E6B8}">
      <dgm:prSet/>
      <dgm:spPr/>
      <dgm:t>
        <a:bodyPr/>
        <a:lstStyle/>
        <a:p>
          <a:endParaRPr lang="en-US"/>
        </a:p>
      </dgm:t>
    </dgm:pt>
    <dgm:pt modelId="{725760D0-5901-43DC-8A4B-99CEF635D011}" type="sibTrans" cxnId="{2E63A4DE-30CE-40C5-9951-36D689D2E6B8}">
      <dgm:prSet/>
      <dgm:spPr/>
      <dgm:t>
        <a:bodyPr/>
        <a:lstStyle/>
        <a:p>
          <a:endParaRPr lang="en-US"/>
        </a:p>
      </dgm:t>
    </dgm:pt>
    <dgm:pt modelId="{7A77A826-DBCB-41C7-9306-5CB0C99968FA}">
      <dgm:prSet/>
      <dgm:spPr/>
      <dgm:t>
        <a:bodyPr/>
        <a:lstStyle/>
        <a:p>
          <a:r>
            <a:rPr lang="en-US"/>
            <a:t>Prin mecanismul “partenerilor” – de multe ori activitatea este dependentă. Frauda fiscală se face de către SRL-uri.</a:t>
          </a:r>
        </a:p>
      </dgm:t>
    </dgm:pt>
    <dgm:pt modelId="{69708ED7-221E-4327-BB87-06372F91F8D7}" type="parTrans" cxnId="{C895B259-94BC-451E-A287-F65729E2F037}">
      <dgm:prSet/>
      <dgm:spPr/>
      <dgm:t>
        <a:bodyPr/>
        <a:lstStyle/>
        <a:p>
          <a:endParaRPr lang="en-US"/>
        </a:p>
      </dgm:t>
    </dgm:pt>
    <dgm:pt modelId="{5EED9119-057C-48B4-87D3-22D01472482C}" type="sibTrans" cxnId="{C895B259-94BC-451E-A287-F65729E2F037}">
      <dgm:prSet/>
      <dgm:spPr/>
      <dgm:t>
        <a:bodyPr/>
        <a:lstStyle/>
        <a:p>
          <a:endParaRPr lang="en-US"/>
        </a:p>
      </dgm:t>
    </dgm:pt>
    <dgm:pt modelId="{FC3FD1D9-B814-4D70-97DC-078C25F3B74A}">
      <dgm:prSet/>
      <dgm:spPr/>
      <dgm:t>
        <a:bodyPr/>
        <a:lstStyle/>
        <a:p>
          <a:r>
            <a:rPr lang="en-US" dirty="0" err="1"/>
            <a:t>Unde</a:t>
          </a:r>
          <a:r>
            <a:rPr lang="en-US" dirty="0"/>
            <a:t> </a:t>
          </a:r>
          <a:r>
            <a:rPr lang="en-US" dirty="0" err="1"/>
            <a:t>există</a:t>
          </a:r>
          <a:r>
            <a:rPr lang="en-US" dirty="0"/>
            <a:t>, </a:t>
          </a:r>
          <a:r>
            <a:rPr lang="en-US" dirty="0" err="1"/>
            <a:t>fiscalizarea</a:t>
          </a:r>
          <a:r>
            <a:rPr lang="en-US" dirty="0"/>
            <a:t> se face </a:t>
          </a:r>
          <a:r>
            <a:rPr lang="en-US" dirty="0" err="1"/>
            <a:t>în</a:t>
          </a:r>
          <a:r>
            <a:rPr lang="en-US" dirty="0"/>
            <a:t> </a:t>
          </a:r>
          <a:r>
            <a:rPr lang="en-US" dirty="0" err="1"/>
            <a:t>jurul</a:t>
          </a:r>
          <a:r>
            <a:rPr lang="en-US" dirty="0"/>
            <a:t> </a:t>
          </a:r>
          <a:r>
            <a:rPr lang="en-US" dirty="0" err="1"/>
            <a:t>salariului</a:t>
          </a:r>
          <a:r>
            <a:rPr lang="en-US" dirty="0"/>
            <a:t> minim brut pe </a:t>
          </a:r>
          <a:r>
            <a:rPr lang="en-US" dirty="0" err="1"/>
            <a:t>economie</a:t>
          </a:r>
          <a:r>
            <a:rPr lang="en-US" dirty="0"/>
            <a:t>, </a:t>
          </a:r>
          <a:r>
            <a:rPr lang="en-US" dirty="0" err="1"/>
            <a:t>chiar</a:t>
          </a:r>
          <a:r>
            <a:rPr lang="en-US" dirty="0"/>
            <a:t> </a:t>
          </a:r>
          <a:r>
            <a:rPr lang="en-US" dirty="0" err="1"/>
            <a:t>dacă</a:t>
          </a:r>
          <a:r>
            <a:rPr lang="en-US" dirty="0"/>
            <a:t> </a:t>
          </a:r>
          <a:r>
            <a:rPr lang="en-US" dirty="0" err="1"/>
            <a:t>până</a:t>
          </a:r>
          <a:r>
            <a:rPr lang="en-US" dirty="0"/>
            <a:t> la o </a:t>
          </a:r>
          <a:r>
            <a:rPr lang="en-US" dirty="0" err="1"/>
            <a:t>treime</a:t>
          </a:r>
          <a:r>
            <a:rPr lang="en-US" dirty="0"/>
            <a:t> </a:t>
          </a:r>
          <a:r>
            <a:rPr lang="en-US" dirty="0" err="1"/>
            <a:t>dintre</a:t>
          </a:r>
          <a:r>
            <a:rPr lang="en-US" dirty="0"/>
            <a:t> </a:t>
          </a:r>
          <a:r>
            <a:rPr lang="en-US" dirty="0" err="1"/>
            <a:t>lucrătorii</a:t>
          </a:r>
          <a:r>
            <a:rPr lang="en-US" dirty="0"/>
            <a:t> pe </a:t>
          </a:r>
          <a:r>
            <a:rPr lang="en-US" dirty="0" err="1"/>
            <a:t>platforme</a:t>
          </a:r>
          <a:r>
            <a:rPr lang="en-US" dirty="0"/>
            <a:t> au ca </a:t>
          </a:r>
          <a:r>
            <a:rPr lang="en-US" dirty="0" err="1"/>
            <a:t>venit</a:t>
          </a:r>
          <a:r>
            <a:rPr lang="en-US" dirty="0"/>
            <a:t> </a:t>
          </a:r>
          <a:r>
            <a:rPr lang="en-US" dirty="0" err="1"/>
            <a:t>esențial</a:t>
          </a:r>
          <a:r>
            <a:rPr lang="en-US" dirty="0"/>
            <a:t> de </a:t>
          </a:r>
          <a:r>
            <a:rPr lang="en-US" dirty="0" err="1"/>
            <a:t>trai</a:t>
          </a:r>
          <a:r>
            <a:rPr lang="en-US" dirty="0"/>
            <a:t> </a:t>
          </a:r>
          <a:r>
            <a:rPr lang="en-US" dirty="0" err="1"/>
            <a:t>banii</a:t>
          </a:r>
          <a:r>
            <a:rPr lang="en-US" dirty="0"/>
            <a:t> </a:t>
          </a:r>
          <a:r>
            <a:rPr lang="en-US" dirty="0" err="1"/>
            <a:t>obținuți</a:t>
          </a:r>
          <a:r>
            <a:rPr lang="en-US" dirty="0"/>
            <a:t> de </a:t>
          </a:r>
          <a:r>
            <a:rPr lang="en-US" dirty="0" err="1"/>
            <a:t>aici</a:t>
          </a:r>
          <a:endParaRPr lang="en-US" dirty="0"/>
        </a:p>
      </dgm:t>
    </dgm:pt>
    <dgm:pt modelId="{9247AB22-0DE9-45D4-87AB-74A1AC3C7CCB}" type="parTrans" cxnId="{96C1FCDE-0E42-437B-B7B1-507638A427F9}">
      <dgm:prSet/>
      <dgm:spPr/>
      <dgm:t>
        <a:bodyPr/>
        <a:lstStyle/>
        <a:p>
          <a:endParaRPr lang="en-US"/>
        </a:p>
      </dgm:t>
    </dgm:pt>
    <dgm:pt modelId="{57B4FD14-58C9-4A16-8128-372B1DB5E5ED}" type="sibTrans" cxnId="{96C1FCDE-0E42-437B-B7B1-507638A427F9}">
      <dgm:prSet/>
      <dgm:spPr/>
      <dgm:t>
        <a:bodyPr/>
        <a:lstStyle/>
        <a:p>
          <a:endParaRPr lang="en-US"/>
        </a:p>
      </dgm:t>
    </dgm:pt>
    <dgm:pt modelId="{C434D2F2-6E49-48D2-A653-5ED08CA5C925}">
      <dgm:prSet/>
      <dgm:spPr/>
      <dgm:t>
        <a:bodyPr/>
        <a:lstStyle/>
        <a:p>
          <a:r>
            <a:rPr lang="ro-RO" dirty="0"/>
            <a:t>Categoric accesul lucrătorilor din România pe platformele digitale reprezintă un plus pentru economie, reușind să atragă în zona „oarecum” fiscalizată, fie venituri obținute prin suplimentarea veniturilor de bază, fie persoane al căror principal venit este cel obținut din munca pe platforme.</a:t>
          </a:r>
          <a:endParaRPr lang="en-US" dirty="0"/>
        </a:p>
      </dgm:t>
    </dgm:pt>
    <dgm:pt modelId="{521F55A6-045F-401F-A64E-1850810577E9}" type="parTrans" cxnId="{C275D907-D59A-409F-BC5F-04FAF0C1C9E9}">
      <dgm:prSet/>
      <dgm:spPr/>
      <dgm:t>
        <a:bodyPr/>
        <a:lstStyle/>
        <a:p>
          <a:endParaRPr lang="en-US"/>
        </a:p>
      </dgm:t>
    </dgm:pt>
    <dgm:pt modelId="{77F403F2-E99D-4EF5-AB8A-CFC4C9DCBE24}" type="sibTrans" cxnId="{C275D907-D59A-409F-BC5F-04FAF0C1C9E9}">
      <dgm:prSet/>
      <dgm:spPr/>
      <dgm:t>
        <a:bodyPr/>
        <a:lstStyle/>
        <a:p>
          <a:endParaRPr lang="en-US"/>
        </a:p>
      </dgm:t>
    </dgm:pt>
    <dgm:pt modelId="{9FCD22D3-DC31-4804-9A3D-7FD14352599B}" type="pres">
      <dgm:prSet presAssocID="{299D58BF-2797-4BEC-835D-5CC9F0432C9C}" presName="root" presStyleCnt="0">
        <dgm:presLayoutVars>
          <dgm:dir/>
          <dgm:resizeHandles val="exact"/>
        </dgm:presLayoutVars>
      </dgm:prSet>
      <dgm:spPr/>
    </dgm:pt>
    <dgm:pt modelId="{25E67BD4-B644-4527-8C06-8AB56A62043E}" type="pres">
      <dgm:prSet presAssocID="{F631AA91-BCAE-43D8-8B7E-8AA96CE07F95}" presName="compNode" presStyleCnt="0"/>
      <dgm:spPr/>
    </dgm:pt>
    <dgm:pt modelId="{D8A1A3B1-FE28-4618-9D54-CB6477FA4F12}" type="pres">
      <dgm:prSet presAssocID="{F631AA91-BCAE-43D8-8B7E-8AA96CE07F95}" presName="bgRect" presStyleLbl="bgShp" presStyleIdx="0" presStyleCnt="5"/>
      <dgm:spPr/>
    </dgm:pt>
    <dgm:pt modelId="{16A68506-3E52-4854-93BB-D2ABE7A292AF}" type="pres">
      <dgm:prSet presAssocID="{F631AA91-BCAE-43D8-8B7E-8AA96CE07F9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f"/>
        </a:ext>
      </dgm:extLst>
    </dgm:pt>
    <dgm:pt modelId="{DB132BAC-47DE-4F49-B294-482C9CA1AA60}" type="pres">
      <dgm:prSet presAssocID="{F631AA91-BCAE-43D8-8B7E-8AA96CE07F95}" presName="spaceRect" presStyleCnt="0"/>
      <dgm:spPr/>
    </dgm:pt>
    <dgm:pt modelId="{E29635A6-E0EC-4CDD-9B17-41E1C3C59EC1}" type="pres">
      <dgm:prSet presAssocID="{F631AA91-BCAE-43D8-8B7E-8AA96CE07F95}" presName="parTx" presStyleLbl="revTx" presStyleIdx="0" presStyleCnt="5">
        <dgm:presLayoutVars>
          <dgm:chMax val="0"/>
          <dgm:chPref val="0"/>
        </dgm:presLayoutVars>
      </dgm:prSet>
      <dgm:spPr/>
    </dgm:pt>
    <dgm:pt modelId="{8CDDA9D1-FCDA-4A0B-8F05-89040D81CA3B}" type="pres">
      <dgm:prSet presAssocID="{33CF4244-3128-463F-86EF-1EBA61419FA4}" presName="sibTrans" presStyleCnt="0"/>
      <dgm:spPr/>
    </dgm:pt>
    <dgm:pt modelId="{73EA678B-E172-4949-B930-9F220296ABD3}" type="pres">
      <dgm:prSet presAssocID="{8CB6DCF3-8DB6-41E4-BB6B-CF26F8580BA3}" presName="compNode" presStyleCnt="0"/>
      <dgm:spPr/>
    </dgm:pt>
    <dgm:pt modelId="{110007E9-B772-466B-AEF1-6F71498EA323}" type="pres">
      <dgm:prSet presAssocID="{8CB6DCF3-8DB6-41E4-BB6B-CF26F8580BA3}" presName="bgRect" presStyleLbl="bgShp" presStyleIdx="1" presStyleCnt="5"/>
      <dgm:spPr/>
    </dgm:pt>
    <dgm:pt modelId="{42A1E3E2-8365-4723-AA98-24F0096AE70A}" type="pres">
      <dgm:prSet presAssocID="{8CB6DCF3-8DB6-41E4-BB6B-CF26F8580BA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81DD1FC3-17D0-44D5-BA6B-61A56834CA04}" type="pres">
      <dgm:prSet presAssocID="{8CB6DCF3-8DB6-41E4-BB6B-CF26F8580BA3}" presName="spaceRect" presStyleCnt="0"/>
      <dgm:spPr/>
    </dgm:pt>
    <dgm:pt modelId="{29A957D0-2EDD-4377-ADB1-27DDB434E133}" type="pres">
      <dgm:prSet presAssocID="{8CB6DCF3-8DB6-41E4-BB6B-CF26F8580BA3}" presName="parTx" presStyleLbl="revTx" presStyleIdx="1" presStyleCnt="5">
        <dgm:presLayoutVars>
          <dgm:chMax val="0"/>
          <dgm:chPref val="0"/>
        </dgm:presLayoutVars>
      </dgm:prSet>
      <dgm:spPr/>
    </dgm:pt>
    <dgm:pt modelId="{B5D79AD6-0725-4BA1-8FDF-204E5A38A4FF}" type="pres">
      <dgm:prSet presAssocID="{725760D0-5901-43DC-8A4B-99CEF635D011}" presName="sibTrans" presStyleCnt="0"/>
      <dgm:spPr/>
    </dgm:pt>
    <dgm:pt modelId="{AEE17CA7-031E-4ABD-9429-77FE5FFDD592}" type="pres">
      <dgm:prSet presAssocID="{7A77A826-DBCB-41C7-9306-5CB0C99968FA}" presName="compNode" presStyleCnt="0"/>
      <dgm:spPr/>
    </dgm:pt>
    <dgm:pt modelId="{EB9237D1-FB9E-4B73-8957-1068C1D3AEB4}" type="pres">
      <dgm:prSet presAssocID="{7A77A826-DBCB-41C7-9306-5CB0C99968FA}" presName="bgRect" presStyleLbl="bgShp" presStyleIdx="2" presStyleCnt="5"/>
      <dgm:spPr/>
    </dgm:pt>
    <dgm:pt modelId="{7D1FB4CB-3492-4891-98CB-CAA7DC113D2C}" type="pres">
      <dgm:prSet presAssocID="{7A77A826-DBCB-41C7-9306-5CB0C99968F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titles"/>
        </a:ext>
      </dgm:extLst>
    </dgm:pt>
    <dgm:pt modelId="{57BEB81D-54DE-4D97-935C-6ACAA723DB41}" type="pres">
      <dgm:prSet presAssocID="{7A77A826-DBCB-41C7-9306-5CB0C99968FA}" presName="spaceRect" presStyleCnt="0"/>
      <dgm:spPr/>
    </dgm:pt>
    <dgm:pt modelId="{FC2208FD-CBCE-47A3-ACEE-0A7458473E56}" type="pres">
      <dgm:prSet presAssocID="{7A77A826-DBCB-41C7-9306-5CB0C99968FA}" presName="parTx" presStyleLbl="revTx" presStyleIdx="2" presStyleCnt="5">
        <dgm:presLayoutVars>
          <dgm:chMax val="0"/>
          <dgm:chPref val="0"/>
        </dgm:presLayoutVars>
      </dgm:prSet>
      <dgm:spPr/>
    </dgm:pt>
    <dgm:pt modelId="{5AC71A20-45C2-4066-9963-63C79D343437}" type="pres">
      <dgm:prSet presAssocID="{5EED9119-057C-48B4-87D3-22D01472482C}" presName="sibTrans" presStyleCnt="0"/>
      <dgm:spPr/>
    </dgm:pt>
    <dgm:pt modelId="{61C4FE3C-DBF2-478B-A324-0A4858A90447}" type="pres">
      <dgm:prSet presAssocID="{FC3FD1D9-B814-4D70-97DC-078C25F3B74A}" presName="compNode" presStyleCnt="0"/>
      <dgm:spPr/>
    </dgm:pt>
    <dgm:pt modelId="{45226DD5-14D2-450F-8606-322C7E4BA987}" type="pres">
      <dgm:prSet presAssocID="{FC3FD1D9-B814-4D70-97DC-078C25F3B74A}" presName="bgRect" presStyleLbl="bgShp" presStyleIdx="3" presStyleCnt="5"/>
      <dgm:spPr/>
    </dgm:pt>
    <dgm:pt modelId="{AAC71902-E0A3-4EC2-8322-1E60B88BC57A}" type="pres">
      <dgm:prSet presAssocID="{FC3FD1D9-B814-4D70-97DC-078C25F3B74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nd Chime"/>
        </a:ext>
      </dgm:extLst>
    </dgm:pt>
    <dgm:pt modelId="{EB9DD8CA-3D5A-4719-AF12-030E30E34E89}" type="pres">
      <dgm:prSet presAssocID="{FC3FD1D9-B814-4D70-97DC-078C25F3B74A}" presName="spaceRect" presStyleCnt="0"/>
      <dgm:spPr/>
    </dgm:pt>
    <dgm:pt modelId="{B4B783B9-94E3-4942-947D-DE13E2D6960E}" type="pres">
      <dgm:prSet presAssocID="{FC3FD1D9-B814-4D70-97DC-078C25F3B74A}" presName="parTx" presStyleLbl="revTx" presStyleIdx="3" presStyleCnt="5">
        <dgm:presLayoutVars>
          <dgm:chMax val="0"/>
          <dgm:chPref val="0"/>
        </dgm:presLayoutVars>
      </dgm:prSet>
      <dgm:spPr/>
    </dgm:pt>
    <dgm:pt modelId="{83DCF347-212E-4F8B-BC76-0A80B585DD50}" type="pres">
      <dgm:prSet presAssocID="{57B4FD14-58C9-4A16-8128-372B1DB5E5ED}" presName="sibTrans" presStyleCnt="0"/>
      <dgm:spPr/>
    </dgm:pt>
    <dgm:pt modelId="{EA855986-64E3-48F7-89CE-2442C0288775}" type="pres">
      <dgm:prSet presAssocID="{C434D2F2-6E49-48D2-A653-5ED08CA5C925}" presName="compNode" presStyleCnt="0"/>
      <dgm:spPr/>
    </dgm:pt>
    <dgm:pt modelId="{A9942D51-8315-4CBD-AFA1-6CD8A4EBCB67}" type="pres">
      <dgm:prSet presAssocID="{C434D2F2-6E49-48D2-A653-5ED08CA5C925}" presName="bgRect" presStyleLbl="bgShp" presStyleIdx="4" presStyleCnt="5"/>
      <dgm:spPr/>
    </dgm:pt>
    <dgm:pt modelId="{E8607C48-1B38-4B40-BAA3-C280CE94614B}" type="pres">
      <dgm:prSet presAssocID="{C434D2F2-6E49-48D2-A653-5ED08CA5C92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oked Turkey"/>
        </a:ext>
      </dgm:extLst>
    </dgm:pt>
    <dgm:pt modelId="{A56F9CE3-2673-4763-999D-43553FCB84B1}" type="pres">
      <dgm:prSet presAssocID="{C434D2F2-6E49-48D2-A653-5ED08CA5C925}" presName="spaceRect" presStyleCnt="0"/>
      <dgm:spPr/>
    </dgm:pt>
    <dgm:pt modelId="{9814BB70-2C59-4E4E-92DF-C58AB4B68E85}" type="pres">
      <dgm:prSet presAssocID="{C434D2F2-6E49-48D2-A653-5ED08CA5C925}" presName="parTx" presStyleLbl="revTx" presStyleIdx="4" presStyleCnt="5">
        <dgm:presLayoutVars>
          <dgm:chMax val="0"/>
          <dgm:chPref val="0"/>
        </dgm:presLayoutVars>
      </dgm:prSet>
      <dgm:spPr/>
    </dgm:pt>
  </dgm:ptLst>
  <dgm:cxnLst>
    <dgm:cxn modelId="{C275D907-D59A-409F-BC5F-04FAF0C1C9E9}" srcId="{299D58BF-2797-4BEC-835D-5CC9F0432C9C}" destId="{C434D2F2-6E49-48D2-A653-5ED08CA5C925}" srcOrd="4" destOrd="0" parTransId="{521F55A6-045F-401F-A64E-1850810577E9}" sibTransId="{77F403F2-E99D-4EF5-AB8A-CFC4C9DCBE24}"/>
    <dgm:cxn modelId="{4C33D30B-B66D-4938-8533-B6ADD0EBD457}" type="presOf" srcId="{C434D2F2-6E49-48D2-A653-5ED08CA5C925}" destId="{9814BB70-2C59-4E4E-92DF-C58AB4B68E85}" srcOrd="0" destOrd="0" presId="urn:microsoft.com/office/officeart/2018/2/layout/IconVerticalSolidList"/>
    <dgm:cxn modelId="{60AB0230-D806-4A1D-AFA4-E42640C031E5}" type="presOf" srcId="{F631AA91-BCAE-43D8-8B7E-8AA96CE07F95}" destId="{E29635A6-E0EC-4CDD-9B17-41E1C3C59EC1}" srcOrd="0" destOrd="0" presId="urn:microsoft.com/office/officeart/2018/2/layout/IconVerticalSolidList"/>
    <dgm:cxn modelId="{82B33738-D484-429D-A4C3-F43ADD02F936}" type="presOf" srcId="{FC3FD1D9-B814-4D70-97DC-078C25F3B74A}" destId="{B4B783B9-94E3-4942-947D-DE13E2D6960E}" srcOrd="0" destOrd="0" presId="urn:microsoft.com/office/officeart/2018/2/layout/IconVerticalSolidList"/>
    <dgm:cxn modelId="{CBFE1E3B-9C65-4B31-8898-343A71912046}" srcId="{299D58BF-2797-4BEC-835D-5CC9F0432C9C}" destId="{F631AA91-BCAE-43D8-8B7E-8AA96CE07F95}" srcOrd="0" destOrd="0" parTransId="{E474EFF1-CA42-4666-9C1D-FA82A9A70FC6}" sibTransId="{33CF4244-3128-463F-86EF-1EBA61419FA4}"/>
    <dgm:cxn modelId="{45827E50-ABAC-4C64-A4A4-F4D53E666796}" type="presOf" srcId="{8CB6DCF3-8DB6-41E4-BB6B-CF26F8580BA3}" destId="{29A957D0-2EDD-4377-ADB1-27DDB434E133}" srcOrd="0" destOrd="0" presId="urn:microsoft.com/office/officeart/2018/2/layout/IconVerticalSolidList"/>
    <dgm:cxn modelId="{C895B259-94BC-451E-A287-F65729E2F037}" srcId="{299D58BF-2797-4BEC-835D-5CC9F0432C9C}" destId="{7A77A826-DBCB-41C7-9306-5CB0C99968FA}" srcOrd="2" destOrd="0" parTransId="{69708ED7-221E-4327-BB87-06372F91F8D7}" sibTransId="{5EED9119-057C-48B4-87D3-22D01472482C}"/>
    <dgm:cxn modelId="{43232698-1FEF-4AAB-9668-D372D02BE7EB}" type="presOf" srcId="{299D58BF-2797-4BEC-835D-5CC9F0432C9C}" destId="{9FCD22D3-DC31-4804-9A3D-7FD14352599B}" srcOrd="0" destOrd="0" presId="urn:microsoft.com/office/officeart/2018/2/layout/IconVerticalSolidList"/>
    <dgm:cxn modelId="{B2E640B2-31A4-4AFF-A8C0-3909ABC5CC1C}" type="presOf" srcId="{7A77A826-DBCB-41C7-9306-5CB0C99968FA}" destId="{FC2208FD-CBCE-47A3-ACEE-0A7458473E56}" srcOrd="0" destOrd="0" presId="urn:microsoft.com/office/officeart/2018/2/layout/IconVerticalSolidList"/>
    <dgm:cxn modelId="{2E63A4DE-30CE-40C5-9951-36D689D2E6B8}" srcId="{299D58BF-2797-4BEC-835D-5CC9F0432C9C}" destId="{8CB6DCF3-8DB6-41E4-BB6B-CF26F8580BA3}" srcOrd="1" destOrd="0" parTransId="{E4555502-2635-477A-A86C-ED4337A70CA4}" sibTransId="{725760D0-5901-43DC-8A4B-99CEF635D011}"/>
    <dgm:cxn modelId="{96C1FCDE-0E42-437B-B7B1-507638A427F9}" srcId="{299D58BF-2797-4BEC-835D-5CC9F0432C9C}" destId="{FC3FD1D9-B814-4D70-97DC-078C25F3B74A}" srcOrd="3" destOrd="0" parTransId="{9247AB22-0DE9-45D4-87AB-74A1AC3C7CCB}" sibTransId="{57B4FD14-58C9-4A16-8128-372B1DB5E5ED}"/>
    <dgm:cxn modelId="{99CF7894-D685-427C-B1E3-9BABB4F1716E}" type="presParOf" srcId="{9FCD22D3-DC31-4804-9A3D-7FD14352599B}" destId="{25E67BD4-B644-4527-8C06-8AB56A62043E}" srcOrd="0" destOrd="0" presId="urn:microsoft.com/office/officeart/2018/2/layout/IconVerticalSolidList"/>
    <dgm:cxn modelId="{67BC3DE9-96B5-44BF-8B7A-A466A9A39581}" type="presParOf" srcId="{25E67BD4-B644-4527-8C06-8AB56A62043E}" destId="{D8A1A3B1-FE28-4618-9D54-CB6477FA4F12}" srcOrd="0" destOrd="0" presId="urn:microsoft.com/office/officeart/2018/2/layout/IconVerticalSolidList"/>
    <dgm:cxn modelId="{D8063BD4-AB92-4302-A3E6-E267C9B0EE0C}" type="presParOf" srcId="{25E67BD4-B644-4527-8C06-8AB56A62043E}" destId="{16A68506-3E52-4854-93BB-D2ABE7A292AF}" srcOrd="1" destOrd="0" presId="urn:microsoft.com/office/officeart/2018/2/layout/IconVerticalSolidList"/>
    <dgm:cxn modelId="{A9BCE0B7-5EC7-4BD7-BD2F-A1426051577C}" type="presParOf" srcId="{25E67BD4-B644-4527-8C06-8AB56A62043E}" destId="{DB132BAC-47DE-4F49-B294-482C9CA1AA60}" srcOrd="2" destOrd="0" presId="urn:microsoft.com/office/officeart/2018/2/layout/IconVerticalSolidList"/>
    <dgm:cxn modelId="{24A0B635-2095-4548-A0F9-B529A85CE986}" type="presParOf" srcId="{25E67BD4-B644-4527-8C06-8AB56A62043E}" destId="{E29635A6-E0EC-4CDD-9B17-41E1C3C59EC1}" srcOrd="3" destOrd="0" presId="urn:microsoft.com/office/officeart/2018/2/layout/IconVerticalSolidList"/>
    <dgm:cxn modelId="{9CC068EA-9068-47F8-94FA-8A6DA8D49703}" type="presParOf" srcId="{9FCD22D3-DC31-4804-9A3D-7FD14352599B}" destId="{8CDDA9D1-FCDA-4A0B-8F05-89040D81CA3B}" srcOrd="1" destOrd="0" presId="urn:microsoft.com/office/officeart/2018/2/layout/IconVerticalSolidList"/>
    <dgm:cxn modelId="{6BA75F26-5EDD-437F-833F-20FCF3817EB2}" type="presParOf" srcId="{9FCD22D3-DC31-4804-9A3D-7FD14352599B}" destId="{73EA678B-E172-4949-B930-9F220296ABD3}" srcOrd="2" destOrd="0" presId="urn:microsoft.com/office/officeart/2018/2/layout/IconVerticalSolidList"/>
    <dgm:cxn modelId="{24755EAF-6F85-4C01-BC49-AE1155D1896B}" type="presParOf" srcId="{73EA678B-E172-4949-B930-9F220296ABD3}" destId="{110007E9-B772-466B-AEF1-6F71498EA323}" srcOrd="0" destOrd="0" presId="urn:microsoft.com/office/officeart/2018/2/layout/IconVerticalSolidList"/>
    <dgm:cxn modelId="{D8C95DDE-7790-466D-AB59-C466C253DC65}" type="presParOf" srcId="{73EA678B-E172-4949-B930-9F220296ABD3}" destId="{42A1E3E2-8365-4723-AA98-24F0096AE70A}" srcOrd="1" destOrd="0" presId="urn:microsoft.com/office/officeart/2018/2/layout/IconVerticalSolidList"/>
    <dgm:cxn modelId="{859C65BD-55D3-4FB7-9D37-AA2ED6BAD36F}" type="presParOf" srcId="{73EA678B-E172-4949-B930-9F220296ABD3}" destId="{81DD1FC3-17D0-44D5-BA6B-61A56834CA04}" srcOrd="2" destOrd="0" presId="urn:microsoft.com/office/officeart/2018/2/layout/IconVerticalSolidList"/>
    <dgm:cxn modelId="{C58FBD97-FDBD-4774-8BAB-C41874ABF9C9}" type="presParOf" srcId="{73EA678B-E172-4949-B930-9F220296ABD3}" destId="{29A957D0-2EDD-4377-ADB1-27DDB434E133}" srcOrd="3" destOrd="0" presId="urn:microsoft.com/office/officeart/2018/2/layout/IconVerticalSolidList"/>
    <dgm:cxn modelId="{42E55510-24A3-4575-8885-DA631D550C1D}" type="presParOf" srcId="{9FCD22D3-DC31-4804-9A3D-7FD14352599B}" destId="{B5D79AD6-0725-4BA1-8FDF-204E5A38A4FF}" srcOrd="3" destOrd="0" presId="urn:microsoft.com/office/officeart/2018/2/layout/IconVerticalSolidList"/>
    <dgm:cxn modelId="{F15EDE30-DF5D-4C9C-AC19-460B2CA86F2D}" type="presParOf" srcId="{9FCD22D3-DC31-4804-9A3D-7FD14352599B}" destId="{AEE17CA7-031E-4ABD-9429-77FE5FFDD592}" srcOrd="4" destOrd="0" presId="urn:microsoft.com/office/officeart/2018/2/layout/IconVerticalSolidList"/>
    <dgm:cxn modelId="{90E93B42-8F32-49F9-B2A5-BEC41E2AE875}" type="presParOf" srcId="{AEE17CA7-031E-4ABD-9429-77FE5FFDD592}" destId="{EB9237D1-FB9E-4B73-8957-1068C1D3AEB4}" srcOrd="0" destOrd="0" presId="urn:microsoft.com/office/officeart/2018/2/layout/IconVerticalSolidList"/>
    <dgm:cxn modelId="{C6DFAD4F-93D6-44AE-BB5A-823A0D3F6A0A}" type="presParOf" srcId="{AEE17CA7-031E-4ABD-9429-77FE5FFDD592}" destId="{7D1FB4CB-3492-4891-98CB-CAA7DC113D2C}" srcOrd="1" destOrd="0" presId="urn:microsoft.com/office/officeart/2018/2/layout/IconVerticalSolidList"/>
    <dgm:cxn modelId="{25CF603E-A59C-467F-AAF6-4FC169F15247}" type="presParOf" srcId="{AEE17CA7-031E-4ABD-9429-77FE5FFDD592}" destId="{57BEB81D-54DE-4D97-935C-6ACAA723DB41}" srcOrd="2" destOrd="0" presId="urn:microsoft.com/office/officeart/2018/2/layout/IconVerticalSolidList"/>
    <dgm:cxn modelId="{63C0F102-18C6-470F-9542-88D6D26996A6}" type="presParOf" srcId="{AEE17CA7-031E-4ABD-9429-77FE5FFDD592}" destId="{FC2208FD-CBCE-47A3-ACEE-0A7458473E56}" srcOrd="3" destOrd="0" presId="urn:microsoft.com/office/officeart/2018/2/layout/IconVerticalSolidList"/>
    <dgm:cxn modelId="{14C3A0CA-C80F-42A2-A156-5AF36C1A05AA}" type="presParOf" srcId="{9FCD22D3-DC31-4804-9A3D-7FD14352599B}" destId="{5AC71A20-45C2-4066-9963-63C79D343437}" srcOrd="5" destOrd="0" presId="urn:microsoft.com/office/officeart/2018/2/layout/IconVerticalSolidList"/>
    <dgm:cxn modelId="{C4D11162-688C-4EC0-8385-73C7344C0F2E}" type="presParOf" srcId="{9FCD22D3-DC31-4804-9A3D-7FD14352599B}" destId="{61C4FE3C-DBF2-478B-A324-0A4858A90447}" srcOrd="6" destOrd="0" presId="urn:microsoft.com/office/officeart/2018/2/layout/IconVerticalSolidList"/>
    <dgm:cxn modelId="{2AA733B2-4250-42AF-A7B9-2CC2C77CDAE4}" type="presParOf" srcId="{61C4FE3C-DBF2-478B-A324-0A4858A90447}" destId="{45226DD5-14D2-450F-8606-322C7E4BA987}" srcOrd="0" destOrd="0" presId="urn:microsoft.com/office/officeart/2018/2/layout/IconVerticalSolidList"/>
    <dgm:cxn modelId="{535B5019-027B-4816-99AA-8D89A944EB56}" type="presParOf" srcId="{61C4FE3C-DBF2-478B-A324-0A4858A90447}" destId="{AAC71902-E0A3-4EC2-8322-1E60B88BC57A}" srcOrd="1" destOrd="0" presId="urn:microsoft.com/office/officeart/2018/2/layout/IconVerticalSolidList"/>
    <dgm:cxn modelId="{50A4DD39-068E-47B7-8087-69307A46F9EF}" type="presParOf" srcId="{61C4FE3C-DBF2-478B-A324-0A4858A90447}" destId="{EB9DD8CA-3D5A-4719-AF12-030E30E34E89}" srcOrd="2" destOrd="0" presId="urn:microsoft.com/office/officeart/2018/2/layout/IconVerticalSolidList"/>
    <dgm:cxn modelId="{F24779F7-1A3C-49E5-AC57-307F18070750}" type="presParOf" srcId="{61C4FE3C-DBF2-478B-A324-0A4858A90447}" destId="{B4B783B9-94E3-4942-947D-DE13E2D6960E}" srcOrd="3" destOrd="0" presId="urn:microsoft.com/office/officeart/2018/2/layout/IconVerticalSolidList"/>
    <dgm:cxn modelId="{12A33257-E81C-4EFD-9BA8-3F9561A68330}" type="presParOf" srcId="{9FCD22D3-DC31-4804-9A3D-7FD14352599B}" destId="{83DCF347-212E-4F8B-BC76-0A80B585DD50}" srcOrd="7" destOrd="0" presId="urn:microsoft.com/office/officeart/2018/2/layout/IconVerticalSolidList"/>
    <dgm:cxn modelId="{28C86506-5028-45CE-A0F8-7849E5AD33C0}" type="presParOf" srcId="{9FCD22D3-DC31-4804-9A3D-7FD14352599B}" destId="{EA855986-64E3-48F7-89CE-2442C0288775}" srcOrd="8" destOrd="0" presId="urn:microsoft.com/office/officeart/2018/2/layout/IconVerticalSolidList"/>
    <dgm:cxn modelId="{9FD2A1AF-9D6C-45F4-BD6D-80716084A003}" type="presParOf" srcId="{EA855986-64E3-48F7-89CE-2442C0288775}" destId="{A9942D51-8315-4CBD-AFA1-6CD8A4EBCB67}" srcOrd="0" destOrd="0" presId="urn:microsoft.com/office/officeart/2018/2/layout/IconVerticalSolidList"/>
    <dgm:cxn modelId="{9FD2AE73-8BD1-4158-B9D3-885ED82CCAC8}" type="presParOf" srcId="{EA855986-64E3-48F7-89CE-2442C0288775}" destId="{E8607C48-1B38-4B40-BAA3-C280CE94614B}" srcOrd="1" destOrd="0" presId="urn:microsoft.com/office/officeart/2018/2/layout/IconVerticalSolidList"/>
    <dgm:cxn modelId="{0F9C4DF8-5B61-4ADF-B533-671E3A629F73}" type="presParOf" srcId="{EA855986-64E3-48F7-89CE-2442C0288775}" destId="{A56F9CE3-2673-4763-999D-43553FCB84B1}" srcOrd="2" destOrd="0" presId="urn:microsoft.com/office/officeart/2018/2/layout/IconVerticalSolidList"/>
    <dgm:cxn modelId="{6A515930-C2EB-4D0B-AAC7-8542F4CBAEED}" type="presParOf" srcId="{EA855986-64E3-48F7-89CE-2442C0288775}" destId="{9814BB70-2C59-4E4E-92DF-C58AB4B68E8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D1910-9575-6942-96CE-99FAF4ABFC30}">
      <dsp:nvSpPr>
        <dsp:cNvPr id="0" name=""/>
        <dsp:cNvSpPr/>
      </dsp:nvSpPr>
      <dsp:spPr>
        <a:xfrm>
          <a:off x="0" y="296813"/>
          <a:ext cx="6666833" cy="156633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Raportat la populația activă (8,16 milioane): 244.000</a:t>
          </a:r>
        </a:p>
      </dsp:txBody>
      <dsp:txXfrm>
        <a:off x="76462" y="373275"/>
        <a:ext cx="6513909" cy="1413413"/>
      </dsp:txXfrm>
    </dsp:sp>
    <dsp:sp modelId="{A28E5525-44FB-174F-B7D8-4F8B338FB10B}">
      <dsp:nvSpPr>
        <dsp:cNvPr id="0" name=""/>
        <dsp:cNvSpPr/>
      </dsp:nvSpPr>
      <dsp:spPr>
        <a:xfrm>
          <a:off x="0" y="1943791"/>
          <a:ext cx="6666833" cy="1566337"/>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Raportat la populația ocupată (7,65 milioane): 230.000</a:t>
          </a:r>
        </a:p>
      </dsp:txBody>
      <dsp:txXfrm>
        <a:off x="76462" y="2020253"/>
        <a:ext cx="6513909" cy="1413413"/>
      </dsp:txXfrm>
    </dsp:sp>
    <dsp:sp modelId="{98B14815-6F44-134E-BC4F-E54CFB6BEFA7}">
      <dsp:nvSpPr>
        <dsp:cNvPr id="0" name=""/>
        <dsp:cNvSpPr/>
      </dsp:nvSpPr>
      <dsp:spPr>
        <a:xfrm>
          <a:off x="0" y="3590768"/>
          <a:ext cx="6666833" cy="1566337"/>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Pentru un sfert din lucrătorii pe platforme digitale – venitul obținut din aceste activități este venitul esențial pentru trai</a:t>
          </a:r>
        </a:p>
      </dsp:txBody>
      <dsp:txXfrm>
        <a:off x="76462" y="3667230"/>
        <a:ext cx="6513909" cy="1413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21E2F-B8EA-9341-9019-288FCB3DD793}">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A3DC53-6D61-DB47-999B-95A4E96E6397}">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ro-RO" sz="2100" kern="1200" dirty="0"/>
            <a:t>cei mai mari 8 angajatori din România în 2024 au cumulat un număr mediu de salariați, împreună, de 109.045, </a:t>
          </a:r>
          <a:r>
            <a:rPr lang="ro-RO" sz="2100" b="1" kern="1200" dirty="0"/>
            <a:t>aproape egal cu </a:t>
          </a:r>
          <a:r>
            <a:rPr lang="ro-RO" sz="2100" kern="1200" dirty="0"/>
            <a:t>numărul de ecusoane „angajaților”  „non angajați” care lucrează prin intermediul platformelor digitale </a:t>
          </a:r>
          <a:r>
            <a:rPr lang="ro-RO" sz="2100" b="1" kern="1200" dirty="0"/>
            <a:t>doar pentru două platforme de </a:t>
          </a:r>
          <a:r>
            <a:rPr lang="ro-RO" sz="2100" b="1" kern="1200" dirty="0" err="1"/>
            <a:t>ride-sharing</a:t>
          </a:r>
          <a:r>
            <a:rPr lang="ro-RO" sz="2100" b="1" kern="1200" dirty="0"/>
            <a:t> (circa 104.000 - estimare).</a:t>
          </a:r>
          <a:r>
            <a:rPr lang="en-US" sz="2100" kern="1200" dirty="0"/>
            <a:t> </a:t>
          </a:r>
        </a:p>
      </dsp:txBody>
      <dsp:txXfrm>
        <a:off x="608661" y="692298"/>
        <a:ext cx="4508047" cy="2799040"/>
      </dsp:txXfrm>
    </dsp:sp>
    <dsp:sp modelId="{B460DB3B-8D8F-F046-89EF-D0D612590566}">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B4514-DD53-6E48-B075-9CEA2F5D5581}">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ro-RO" sz="2100" kern="1200"/>
            <a:t>cele două platforme atrag o forță de muncă de peste </a:t>
          </a:r>
          <a:r>
            <a:rPr lang="ro-RO" sz="2100" b="1" kern="1200"/>
            <a:t>4 ori mai mare decât primul mare angajator din România, Compania Națională de Căi Ferate , respectiv de peste 11 ori mai numeroasă decât al zecelea mare angajtor din România – Societatea de Transport București STB SA.</a:t>
          </a:r>
          <a:r>
            <a:rPr lang="en-US" sz="2100" kern="1200"/>
            <a:t> </a:t>
          </a:r>
        </a:p>
      </dsp:txBody>
      <dsp:txXfrm>
        <a:off x="6331365" y="692298"/>
        <a:ext cx="4508047" cy="2799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E10F8-7219-E345-A28D-DFB509823292}">
      <dsp:nvSpPr>
        <dsp:cNvPr id="0" name=""/>
        <dsp:cNvSpPr/>
      </dsp:nvSpPr>
      <dsp:spPr>
        <a:xfrm>
          <a:off x="0" y="4167346"/>
          <a:ext cx="6900512" cy="136781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o-RO" sz="1900" b="1" u="sng" kern="1200"/>
            <a:t>9.178 PFA-uri (+1155% față de 2021)</a:t>
          </a:r>
          <a:endParaRPr lang="en-US" sz="1900" kern="1200"/>
        </a:p>
      </dsp:txBody>
      <dsp:txXfrm>
        <a:off x="0" y="4167346"/>
        <a:ext cx="6900512" cy="1367816"/>
      </dsp:txXfrm>
    </dsp:sp>
    <dsp:sp modelId="{D5671DB0-0E34-2B42-92BD-5673F13790ED}">
      <dsp:nvSpPr>
        <dsp:cNvPr id="0" name=""/>
        <dsp:cNvSpPr/>
      </dsp:nvSpPr>
      <dsp:spPr>
        <a:xfrm rot="10800000">
          <a:off x="0" y="2084162"/>
          <a:ext cx="6900512" cy="2103701"/>
        </a:xfrm>
        <a:prstGeom prst="upArrowCallou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o-RO" sz="1900" b="1" u="sng" kern="1200"/>
            <a:t>19.117 SRL-uri în 2025 (+ 161% față de 2021)</a:t>
          </a:r>
          <a:endParaRPr lang="en-US" sz="1900" kern="1200"/>
        </a:p>
      </dsp:txBody>
      <dsp:txXfrm rot="10800000">
        <a:off x="0" y="2084162"/>
        <a:ext cx="6900512" cy="1366922"/>
      </dsp:txXfrm>
    </dsp:sp>
    <dsp:sp modelId="{65967567-7FAB-1045-83BC-76CD57EA4842}">
      <dsp:nvSpPr>
        <dsp:cNvPr id="0" name=""/>
        <dsp:cNvSpPr/>
      </dsp:nvSpPr>
      <dsp:spPr>
        <a:xfrm rot="10800000">
          <a:off x="0" y="978"/>
          <a:ext cx="6900512" cy="2103701"/>
        </a:xfrm>
        <a:prstGeom prst="upArrowCallou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o-RO" sz="1900" b="1" kern="1200"/>
            <a:t>platformele digitale de transport </a:t>
          </a:r>
          <a:r>
            <a:rPr lang="ro-RO" sz="1900" b="1" u="sng" kern="1200"/>
            <a:t>nu lucrează direct cu persoane fizice (salariați) ci cu entități juridice (SRL sau PFA)</a:t>
          </a:r>
          <a:r>
            <a:rPr lang="ro-RO" sz="1900" b="1" kern="1200"/>
            <a:t>, prin urmare un raport de muncă </a:t>
          </a:r>
          <a:r>
            <a:rPr lang="ro-RO" sz="1900" b="1" u="sng" kern="1200"/>
            <a:t>nu apare între platformă și prestatorul de servicii persoană fizică.</a:t>
          </a:r>
          <a:endParaRPr lang="en-US" sz="1900" kern="1200"/>
        </a:p>
      </dsp:txBody>
      <dsp:txXfrm rot="10800000">
        <a:off x="0" y="978"/>
        <a:ext cx="6900512" cy="13669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60FAD-6319-7E41-A16A-7481BAE2BE74}">
      <dsp:nvSpPr>
        <dsp:cNvPr id="0" name=""/>
        <dsp:cNvSpPr/>
      </dsp:nvSpPr>
      <dsp:spPr>
        <a:xfrm>
          <a:off x="0" y="3275482"/>
          <a:ext cx="10515600" cy="107508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o-RO" sz="1900" kern="1200"/>
            <a:t>Impozit pe profit/cifra de afaceri, în cazul în care SRL-ul </a:t>
          </a:r>
          <a:r>
            <a:rPr lang="ro-RO" sz="1900" b="1" kern="1200"/>
            <a:t>nu declară încasările.</a:t>
          </a:r>
          <a:endParaRPr lang="en-US" sz="1900" kern="1200"/>
        </a:p>
      </dsp:txBody>
      <dsp:txXfrm>
        <a:off x="0" y="3275482"/>
        <a:ext cx="10515600" cy="1075086"/>
      </dsp:txXfrm>
    </dsp:sp>
    <dsp:sp modelId="{5E9A3761-3A36-894A-BFA7-887D876CF888}">
      <dsp:nvSpPr>
        <dsp:cNvPr id="0" name=""/>
        <dsp:cNvSpPr/>
      </dsp:nvSpPr>
      <dsp:spPr>
        <a:xfrm rot="10800000">
          <a:off x="0" y="1638125"/>
          <a:ext cx="10515600" cy="1653482"/>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o-RO" sz="1900" kern="1200"/>
            <a:t>Taxele pe venituri asimilate salariilor, pentru persoanele fizice care se alătură, în urma obținerii „ecusoanelor”, flotelor (CAS, CASS, impozit pe venit), eventual diminuate prin contracte cu timp parțial (două ore pe zi), în timp ce activitatea se prestează de facto opt ore pe zi;</a:t>
          </a:r>
          <a:endParaRPr lang="en-US" sz="1900" kern="1200"/>
        </a:p>
      </dsp:txBody>
      <dsp:txXfrm rot="10800000">
        <a:off x="0" y="1638125"/>
        <a:ext cx="10515600" cy="1074383"/>
      </dsp:txXfrm>
    </dsp:sp>
    <dsp:sp modelId="{ABAE69B8-2405-BA48-9F3E-E0460429AC0B}">
      <dsp:nvSpPr>
        <dsp:cNvPr id="0" name=""/>
        <dsp:cNvSpPr/>
      </dsp:nvSpPr>
      <dsp:spPr>
        <a:xfrm rot="10800000">
          <a:off x="0" y="769"/>
          <a:ext cx="10515600" cy="1653482"/>
        </a:xfrm>
        <a:prstGeom prst="upArrowCallou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o-RO" sz="1900" kern="1200"/>
            <a:t>Taxa pe Valoarea Adăugată, o dată depășit plafonul și prin neînregistrarea în scopuri de TVA;</a:t>
          </a:r>
          <a:endParaRPr lang="en-US" sz="1900" kern="1200"/>
        </a:p>
      </dsp:txBody>
      <dsp:txXfrm rot="10800000">
        <a:off x="0" y="769"/>
        <a:ext cx="10515600" cy="10743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AC9E1-6087-7147-9507-21610694A433}">
      <dsp:nvSpPr>
        <dsp:cNvPr id="0" name=""/>
        <dsp:cNvSpPr/>
      </dsp:nvSpPr>
      <dsp:spPr>
        <a:xfrm>
          <a:off x="0" y="526641"/>
          <a:ext cx="10515600" cy="106287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o-RO" sz="1900" kern="1200" dirty="0"/>
            <a:t>Vizează direct activitatea de </a:t>
          </a:r>
          <a:r>
            <a:rPr lang="ro-RO" sz="1900" kern="1200" dirty="0" err="1"/>
            <a:t>ride</a:t>
          </a:r>
          <a:r>
            <a:rPr lang="ro-RO" sz="1900" kern="1200" dirty="0"/>
            <a:t> </a:t>
          </a:r>
          <a:r>
            <a:rPr lang="ro-RO" sz="1900" kern="1200" dirty="0" err="1"/>
            <a:t>sharing</a:t>
          </a:r>
          <a:r>
            <a:rPr lang="ro-RO" sz="1900" kern="1200" dirty="0"/>
            <a:t> derulate de firme care dețin „flote” de autoturisme și de persoane fizice autorizate (PFA) și care folosesc platforme digitale.</a:t>
          </a:r>
          <a:endParaRPr lang="en-US" sz="1900" kern="1200" dirty="0"/>
        </a:p>
      </dsp:txBody>
      <dsp:txXfrm>
        <a:off x="51885" y="578526"/>
        <a:ext cx="10411830" cy="959101"/>
      </dsp:txXfrm>
    </dsp:sp>
    <dsp:sp modelId="{F480497B-706A-4849-8D6D-50570041D13C}">
      <dsp:nvSpPr>
        <dsp:cNvPr id="0" name=""/>
        <dsp:cNvSpPr/>
      </dsp:nvSpPr>
      <dsp:spPr>
        <a:xfrm>
          <a:off x="0" y="1644233"/>
          <a:ext cx="10515600" cy="106287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o-RO" sz="1900" kern="1200"/>
            <a:t>Formularul este depus exclusiv de proprietarii aplicațiilor de ride-sharing (spre exemplu, UBER – care are prezență în România prin UBER B.V. Filiala București, BOLT, care are prezență în România prin intermediul Bolt Services Ro SRL, sau BlackCab – prin intermediul BlackCab Systems SRL).</a:t>
          </a:r>
          <a:endParaRPr lang="en-US" sz="1900" kern="1200"/>
        </a:p>
      </dsp:txBody>
      <dsp:txXfrm>
        <a:off x="51885" y="1696118"/>
        <a:ext cx="10411830" cy="959101"/>
      </dsp:txXfrm>
    </dsp:sp>
    <dsp:sp modelId="{F44E49BD-D0CC-7D48-A21F-88BFED5DDD64}">
      <dsp:nvSpPr>
        <dsp:cNvPr id="0" name=""/>
        <dsp:cNvSpPr/>
      </dsp:nvSpPr>
      <dsp:spPr>
        <a:xfrm>
          <a:off x="0" y="2761824"/>
          <a:ext cx="10515600" cy="1062871"/>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o-RO" sz="1900" kern="1200"/>
            <a:t>Formularul 397 reprezintă de fapt „Declarație informativă privind activitățile de transport alternativ cu autoturism și conducător auto intermediate printr-o platformă digitală”</a:t>
          </a:r>
          <a:endParaRPr lang="en-US" sz="1900" kern="1200"/>
        </a:p>
      </dsp:txBody>
      <dsp:txXfrm>
        <a:off x="51885" y="2813709"/>
        <a:ext cx="10411830" cy="9591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36647-DFDC-FA42-81C9-FCC731DC74A8}">
      <dsp:nvSpPr>
        <dsp:cNvPr id="0" name=""/>
        <dsp:cNvSpPr/>
      </dsp:nvSpPr>
      <dsp:spPr>
        <a:xfrm>
          <a:off x="0" y="2124"/>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41827AF-C960-A544-8677-198500BD2830}">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o-RO" sz="1800" kern="1200"/>
            <a:t>„Coroborând datele transmise de operatorii platformelor digitale cu cele existente la nivelul bazelor de date ANAF (an raportare 2023), a rezultat faptul că </a:t>
          </a:r>
          <a:r>
            <a:rPr lang="ro-RO" sz="1800" b="1" kern="1200"/>
            <a:t>există 56.095</a:t>
          </a:r>
          <a:r>
            <a:rPr lang="ro-RO" sz="1800" kern="1200"/>
            <a:t> conducători auto care nu figurează ca salariați (conform D112).”</a:t>
          </a:r>
          <a:endParaRPr lang="en-US" sz="1800" kern="1200"/>
        </a:p>
      </dsp:txBody>
      <dsp:txXfrm>
        <a:off x="0" y="2124"/>
        <a:ext cx="10515600" cy="1449029"/>
      </dsp:txXfrm>
    </dsp:sp>
    <dsp:sp modelId="{A21FB017-AF5B-084B-9589-D6EB2C3712D7}">
      <dsp:nvSpPr>
        <dsp:cNvPr id="0" name=""/>
        <dsp:cNvSpPr/>
      </dsp:nvSpPr>
      <dsp:spPr>
        <a:xfrm>
          <a:off x="0" y="1451154"/>
          <a:ext cx="10515600" cy="0"/>
        </a:xfrm>
        <a:prstGeom prst="line">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w="12700" cap="flat" cmpd="sng" algn="ctr">
          <a:solidFill>
            <a:schemeClr val="accent2">
              <a:hueOff val="3221807"/>
              <a:satOff val="-9246"/>
              <a:lumOff val="-1480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C0A76E5-8A2A-D845-9E71-9F26DE3C681E}">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o-RO" sz="1800" kern="1200"/>
            <a:t>„Există o diferență între numărul de conducători auto declarați de operatorii de transport persoane în regim de ride sharing ca fiind angajați ai acestora pentru realizarea activităților de transport persoane prin intermediul platformelor digitale UBER B.V. – Filiala București SRL, Bolt Services Ro SRL și BlackCab Systems SRL (80.735 conducători auto) și numărul mediu de salariați aferent celor 9.257 societăți, conform D112 (24.640 salariați).”</a:t>
          </a:r>
          <a:endParaRPr lang="en-US" sz="1800" kern="1200"/>
        </a:p>
      </dsp:txBody>
      <dsp:txXfrm>
        <a:off x="0" y="1451154"/>
        <a:ext cx="10515600" cy="1449029"/>
      </dsp:txXfrm>
    </dsp:sp>
    <dsp:sp modelId="{9A8D0AC4-7F80-E443-A911-0C644BD48029}">
      <dsp:nvSpPr>
        <dsp:cNvPr id="0" name=""/>
        <dsp:cNvSpPr/>
      </dsp:nvSpPr>
      <dsp:spPr>
        <a:xfrm>
          <a:off x="0" y="2900183"/>
          <a:ext cx="10515600" cy="0"/>
        </a:xfrm>
        <a:prstGeom prst="line">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6664667-B1C1-9946-82CA-41E3245FEFB9}">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o-RO" sz="1800" kern="1200"/>
            <a:t>„Rezultă faptul că, în domeniul transportului alternativ de persoane, se identifică un risc sistemic, care necesită o intervenție rapidă, concentrată și durabilă în vederea creșterii gradului de conformare la declararea creanțelor fiscale și prevenirii, descoperirii și combaterii ferme a faptelor care au ca efect frauda și evaziunea fiscală.”</a:t>
          </a:r>
          <a:endParaRPr lang="en-US" sz="1800" kern="1200"/>
        </a:p>
      </dsp:txBody>
      <dsp:txXfrm>
        <a:off x="0" y="2900183"/>
        <a:ext cx="10515600" cy="1449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1A3B1-FE28-4618-9D54-CB6477FA4F12}">
      <dsp:nvSpPr>
        <dsp:cNvPr id="0" name=""/>
        <dsp:cNvSpPr/>
      </dsp:nvSpPr>
      <dsp:spPr>
        <a:xfrm>
          <a:off x="0" y="5528"/>
          <a:ext cx="10515600" cy="70245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A68506-3E52-4854-93BB-D2ABE7A292AF}">
      <dsp:nvSpPr>
        <dsp:cNvPr id="0" name=""/>
        <dsp:cNvSpPr/>
      </dsp:nvSpPr>
      <dsp:spPr>
        <a:xfrm>
          <a:off x="212493" y="163582"/>
          <a:ext cx="386730" cy="3863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9635A6-E0EC-4CDD-9B17-41E1C3C59EC1}">
      <dsp:nvSpPr>
        <dsp:cNvPr id="0" name=""/>
        <dsp:cNvSpPr/>
      </dsp:nvSpPr>
      <dsp:spPr>
        <a:xfrm>
          <a:off x="811718" y="5528"/>
          <a:ext cx="9691381" cy="7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67" tIns="76667" rIns="76667" bIns="76667" numCol="1" spcCol="1270" anchor="ctr" anchorCtr="0">
          <a:noAutofit/>
        </a:bodyPr>
        <a:lstStyle/>
        <a:p>
          <a:pPr marL="0" lvl="0" indent="0" algn="l" defTabSz="622300">
            <a:lnSpc>
              <a:spcPct val="90000"/>
            </a:lnSpc>
            <a:spcBef>
              <a:spcPct val="0"/>
            </a:spcBef>
            <a:spcAft>
              <a:spcPct val="35000"/>
            </a:spcAft>
            <a:buNone/>
          </a:pPr>
          <a:r>
            <a:rPr lang="en-US" sz="1400" kern="1200"/>
            <a:t>Platformele digitale, de facto, cei mai mari “angajatori” de non-angajați din economia României (peste 100.000 de persoane doar pentru ride-sharing)</a:t>
          </a:r>
        </a:p>
      </dsp:txBody>
      <dsp:txXfrm>
        <a:off x="811718" y="5528"/>
        <a:ext cx="9691381" cy="724411"/>
      </dsp:txXfrm>
    </dsp:sp>
    <dsp:sp modelId="{110007E9-B772-466B-AEF1-6F71498EA323}">
      <dsp:nvSpPr>
        <dsp:cNvPr id="0" name=""/>
        <dsp:cNvSpPr/>
      </dsp:nvSpPr>
      <dsp:spPr>
        <a:xfrm>
          <a:off x="0" y="911042"/>
          <a:ext cx="10515600" cy="70245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A1E3E2-8365-4723-AA98-24F0096AE70A}">
      <dsp:nvSpPr>
        <dsp:cNvPr id="0" name=""/>
        <dsp:cNvSpPr/>
      </dsp:nvSpPr>
      <dsp:spPr>
        <a:xfrm>
          <a:off x="212493" y="1069095"/>
          <a:ext cx="386730" cy="3863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A957D0-2EDD-4377-ADB1-27DDB434E133}">
      <dsp:nvSpPr>
        <dsp:cNvPr id="0" name=""/>
        <dsp:cNvSpPr/>
      </dsp:nvSpPr>
      <dsp:spPr>
        <a:xfrm>
          <a:off x="811718" y="911042"/>
          <a:ext cx="9691381" cy="7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67" tIns="76667" rIns="76667" bIns="76667" numCol="1" spcCol="1270" anchor="ctr" anchorCtr="0">
          <a:noAutofit/>
        </a:bodyPr>
        <a:lstStyle/>
        <a:p>
          <a:pPr marL="0" lvl="0" indent="0" algn="l" defTabSz="622300">
            <a:lnSpc>
              <a:spcPct val="90000"/>
            </a:lnSpc>
            <a:spcBef>
              <a:spcPct val="0"/>
            </a:spcBef>
            <a:spcAft>
              <a:spcPct val="35000"/>
            </a:spcAft>
            <a:buNone/>
          </a:pPr>
          <a:r>
            <a:rPr lang="en-US" sz="1400" kern="1200"/>
            <a:t>Platformele oferă posibilități legale de prestare a unui serviciu (dependent sau independent): SRL-uri, PFA-uri</a:t>
          </a:r>
        </a:p>
      </dsp:txBody>
      <dsp:txXfrm>
        <a:off x="811718" y="911042"/>
        <a:ext cx="9691381" cy="724411"/>
      </dsp:txXfrm>
    </dsp:sp>
    <dsp:sp modelId="{EB9237D1-FB9E-4B73-8957-1068C1D3AEB4}">
      <dsp:nvSpPr>
        <dsp:cNvPr id="0" name=""/>
        <dsp:cNvSpPr/>
      </dsp:nvSpPr>
      <dsp:spPr>
        <a:xfrm>
          <a:off x="0" y="1816556"/>
          <a:ext cx="10515600" cy="70245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1FB4CB-3492-4891-98CB-CAA7DC113D2C}">
      <dsp:nvSpPr>
        <dsp:cNvPr id="0" name=""/>
        <dsp:cNvSpPr/>
      </dsp:nvSpPr>
      <dsp:spPr>
        <a:xfrm>
          <a:off x="212493" y="1974609"/>
          <a:ext cx="386730" cy="3863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2208FD-CBCE-47A3-ACEE-0A7458473E56}">
      <dsp:nvSpPr>
        <dsp:cNvPr id="0" name=""/>
        <dsp:cNvSpPr/>
      </dsp:nvSpPr>
      <dsp:spPr>
        <a:xfrm>
          <a:off x="811718" y="1816556"/>
          <a:ext cx="9691381" cy="7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67" tIns="76667" rIns="76667" bIns="76667" numCol="1" spcCol="1270" anchor="ctr" anchorCtr="0">
          <a:noAutofit/>
        </a:bodyPr>
        <a:lstStyle/>
        <a:p>
          <a:pPr marL="0" lvl="0" indent="0" algn="l" defTabSz="622300">
            <a:lnSpc>
              <a:spcPct val="90000"/>
            </a:lnSpc>
            <a:spcBef>
              <a:spcPct val="0"/>
            </a:spcBef>
            <a:spcAft>
              <a:spcPct val="35000"/>
            </a:spcAft>
            <a:buNone/>
          </a:pPr>
          <a:r>
            <a:rPr lang="en-US" sz="1400" kern="1200"/>
            <a:t>Prin mecanismul “partenerilor” – de multe ori activitatea este dependentă. Frauda fiscală se face de către SRL-uri.</a:t>
          </a:r>
        </a:p>
      </dsp:txBody>
      <dsp:txXfrm>
        <a:off x="811718" y="1816556"/>
        <a:ext cx="9691381" cy="724411"/>
      </dsp:txXfrm>
    </dsp:sp>
    <dsp:sp modelId="{45226DD5-14D2-450F-8606-322C7E4BA987}">
      <dsp:nvSpPr>
        <dsp:cNvPr id="0" name=""/>
        <dsp:cNvSpPr/>
      </dsp:nvSpPr>
      <dsp:spPr>
        <a:xfrm>
          <a:off x="0" y="2722070"/>
          <a:ext cx="10515600" cy="70245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C71902-E0A3-4EC2-8322-1E60B88BC57A}">
      <dsp:nvSpPr>
        <dsp:cNvPr id="0" name=""/>
        <dsp:cNvSpPr/>
      </dsp:nvSpPr>
      <dsp:spPr>
        <a:xfrm>
          <a:off x="212493" y="2880123"/>
          <a:ext cx="386730" cy="3863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B783B9-94E3-4942-947D-DE13E2D6960E}">
      <dsp:nvSpPr>
        <dsp:cNvPr id="0" name=""/>
        <dsp:cNvSpPr/>
      </dsp:nvSpPr>
      <dsp:spPr>
        <a:xfrm>
          <a:off x="811718" y="2722070"/>
          <a:ext cx="9691381" cy="7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67" tIns="76667" rIns="76667" bIns="76667" numCol="1" spcCol="1270" anchor="ctr" anchorCtr="0">
          <a:noAutofit/>
        </a:bodyPr>
        <a:lstStyle/>
        <a:p>
          <a:pPr marL="0" lvl="0" indent="0" algn="l" defTabSz="622300">
            <a:lnSpc>
              <a:spcPct val="90000"/>
            </a:lnSpc>
            <a:spcBef>
              <a:spcPct val="0"/>
            </a:spcBef>
            <a:spcAft>
              <a:spcPct val="35000"/>
            </a:spcAft>
            <a:buNone/>
          </a:pPr>
          <a:r>
            <a:rPr lang="en-US" sz="1400" kern="1200" dirty="0" err="1"/>
            <a:t>Unde</a:t>
          </a:r>
          <a:r>
            <a:rPr lang="en-US" sz="1400" kern="1200" dirty="0"/>
            <a:t> </a:t>
          </a:r>
          <a:r>
            <a:rPr lang="en-US" sz="1400" kern="1200" dirty="0" err="1"/>
            <a:t>există</a:t>
          </a:r>
          <a:r>
            <a:rPr lang="en-US" sz="1400" kern="1200" dirty="0"/>
            <a:t>, </a:t>
          </a:r>
          <a:r>
            <a:rPr lang="en-US" sz="1400" kern="1200" dirty="0" err="1"/>
            <a:t>fiscalizarea</a:t>
          </a:r>
          <a:r>
            <a:rPr lang="en-US" sz="1400" kern="1200" dirty="0"/>
            <a:t> se face </a:t>
          </a:r>
          <a:r>
            <a:rPr lang="en-US" sz="1400" kern="1200" dirty="0" err="1"/>
            <a:t>în</a:t>
          </a:r>
          <a:r>
            <a:rPr lang="en-US" sz="1400" kern="1200" dirty="0"/>
            <a:t> </a:t>
          </a:r>
          <a:r>
            <a:rPr lang="en-US" sz="1400" kern="1200" dirty="0" err="1"/>
            <a:t>jurul</a:t>
          </a:r>
          <a:r>
            <a:rPr lang="en-US" sz="1400" kern="1200" dirty="0"/>
            <a:t> </a:t>
          </a:r>
          <a:r>
            <a:rPr lang="en-US" sz="1400" kern="1200" dirty="0" err="1"/>
            <a:t>salariului</a:t>
          </a:r>
          <a:r>
            <a:rPr lang="en-US" sz="1400" kern="1200" dirty="0"/>
            <a:t> minim brut pe </a:t>
          </a:r>
          <a:r>
            <a:rPr lang="en-US" sz="1400" kern="1200" dirty="0" err="1"/>
            <a:t>economie</a:t>
          </a:r>
          <a:r>
            <a:rPr lang="en-US" sz="1400" kern="1200" dirty="0"/>
            <a:t>, </a:t>
          </a:r>
          <a:r>
            <a:rPr lang="en-US" sz="1400" kern="1200" dirty="0" err="1"/>
            <a:t>chiar</a:t>
          </a:r>
          <a:r>
            <a:rPr lang="en-US" sz="1400" kern="1200" dirty="0"/>
            <a:t> </a:t>
          </a:r>
          <a:r>
            <a:rPr lang="en-US" sz="1400" kern="1200" dirty="0" err="1"/>
            <a:t>dacă</a:t>
          </a:r>
          <a:r>
            <a:rPr lang="en-US" sz="1400" kern="1200" dirty="0"/>
            <a:t> </a:t>
          </a:r>
          <a:r>
            <a:rPr lang="en-US" sz="1400" kern="1200" dirty="0" err="1"/>
            <a:t>până</a:t>
          </a:r>
          <a:r>
            <a:rPr lang="en-US" sz="1400" kern="1200" dirty="0"/>
            <a:t> la o </a:t>
          </a:r>
          <a:r>
            <a:rPr lang="en-US" sz="1400" kern="1200" dirty="0" err="1"/>
            <a:t>treime</a:t>
          </a:r>
          <a:r>
            <a:rPr lang="en-US" sz="1400" kern="1200" dirty="0"/>
            <a:t> </a:t>
          </a:r>
          <a:r>
            <a:rPr lang="en-US" sz="1400" kern="1200" dirty="0" err="1"/>
            <a:t>dintre</a:t>
          </a:r>
          <a:r>
            <a:rPr lang="en-US" sz="1400" kern="1200" dirty="0"/>
            <a:t> </a:t>
          </a:r>
          <a:r>
            <a:rPr lang="en-US" sz="1400" kern="1200" dirty="0" err="1"/>
            <a:t>lucrătorii</a:t>
          </a:r>
          <a:r>
            <a:rPr lang="en-US" sz="1400" kern="1200" dirty="0"/>
            <a:t> pe </a:t>
          </a:r>
          <a:r>
            <a:rPr lang="en-US" sz="1400" kern="1200" dirty="0" err="1"/>
            <a:t>platforme</a:t>
          </a:r>
          <a:r>
            <a:rPr lang="en-US" sz="1400" kern="1200" dirty="0"/>
            <a:t> au ca </a:t>
          </a:r>
          <a:r>
            <a:rPr lang="en-US" sz="1400" kern="1200" dirty="0" err="1"/>
            <a:t>venit</a:t>
          </a:r>
          <a:r>
            <a:rPr lang="en-US" sz="1400" kern="1200" dirty="0"/>
            <a:t> </a:t>
          </a:r>
          <a:r>
            <a:rPr lang="en-US" sz="1400" kern="1200" dirty="0" err="1"/>
            <a:t>esențial</a:t>
          </a:r>
          <a:r>
            <a:rPr lang="en-US" sz="1400" kern="1200" dirty="0"/>
            <a:t> de </a:t>
          </a:r>
          <a:r>
            <a:rPr lang="en-US" sz="1400" kern="1200" dirty="0" err="1"/>
            <a:t>trai</a:t>
          </a:r>
          <a:r>
            <a:rPr lang="en-US" sz="1400" kern="1200" dirty="0"/>
            <a:t> </a:t>
          </a:r>
          <a:r>
            <a:rPr lang="en-US" sz="1400" kern="1200" dirty="0" err="1"/>
            <a:t>banii</a:t>
          </a:r>
          <a:r>
            <a:rPr lang="en-US" sz="1400" kern="1200" dirty="0"/>
            <a:t> </a:t>
          </a:r>
          <a:r>
            <a:rPr lang="en-US" sz="1400" kern="1200" dirty="0" err="1"/>
            <a:t>obținuți</a:t>
          </a:r>
          <a:r>
            <a:rPr lang="en-US" sz="1400" kern="1200" dirty="0"/>
            <a:t> de </a:t>
          </a:r>
          <a:r>
            <a:rPr lang="en-US" sz="1400" kern="1200" dirty="0" err="1"/>
            <a:t>aici</a:t>
          </a:r>
          <a:endParaRPr lang="en-US" sz="1400" kern="1200" dirty="0"/>
        </a:p>
      </dsp:txBody>
      <dsp:txXfrm>
        <a:off x="811718" y="2722070"/>
        <a:ext cx="9691381" cy="724411"/>
      </dsp:txXfrm>
    </dsp:sp>
    <dsp:sp modelId="{A9942D51-8315-4CBD-AFA1-6CD8A4EBCB67}">
      <dsp:nvSpPr>
        <dsp:cNvPr id="0" name=""/>
        <dsp:cNvSpPr/>
      </dsp:nvSpPr>
      <dsp:spPr>
        <a:xfrm>
          <a:off x="0" y="3627584"/>
          <a:ext cx="10515600" cy="70245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607C48-1B38-4B40-BAA3-C280CE94614B}">
      <dsp:nvSpPr>
        <dsp:cNvPr id="0" name=""/>
        <dsp:cNvSpPr/>
      </dsp:nvSpPr>
      <dsp:spPr>
        <a:xfrm>
          <a:off x="212701" y="3785637"/>
          <a:ext cx="386730" cy="3863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14BB70-2C59-4E4E-92DF-C58AB4B68E85}">
      <dsp:nvSpPr>
        <dsp:cNvPr id="0" name=""/>
        <dsp:cNvSpPr/>
      </dsp:nvSpPr>
      <dsp:spPr>
        <a:xfrm>
          <a:off x="812133" y="3627584"/>
          <a:ext cx="9678087" cy="72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67" tIns="76667" rIns="76667" bIns="76667" numCol="1" spcCol="1270" anchor="ctr" anchorCtr="0">
          <a:noAutofit/>
        </a:bodyPr>
        <a:lstStyle/>
        <a:p>
          <a:pPr marL="0" lvl="0" indent="0" algn="l" defTabSz="622300">
            <a:lnSpc>
              <a:spcPct val="90000"/>
            </a:lnSpc>
            <a:spcBef>
              <a:spcPct val="0"/>
            </a:spcBef>
            <a:spcAft>
              <a:spcPct val="35000"/>
            </a:spcAft>
            <a:buNone/>
          </a:pPr>
          <a:r>
            <a:rPr lang="ro-RO" sz="1400" kern="1200" dirty="0"/>
            <a:t>Categoric accesul lucrătorilor din România pe platformele digitale reprezintă un plus pentru economie, reușind să atragă în zona „oarecum” fiscalizată, fie venituri obținute prin suplimentarea veniturilor de bază, fie persoane al căror principal venit este cel obținut din munca pe platforme.</a:t>
          </a:r>
          <a:endParaRPr lang="en-US" sz="1400" kern="1200" dirty="0"/>
        </a:p>
      </dsp:txBody>
      <dsp:txXfrm>
        <a:off x="812133" y="3627584"/>
        <a:ext cx="9678087" cy="7244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E4A9-C5C2-8F9F-55DD-A0648B0A665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RO"/>
          </a:p>
        </p:txBody>
      </p:sp>
      <p:sp>
        <p:nvSpPr>
          <p:cNvPr id="3" name="Subtitle 2">
            <a:extLst>
              <a:ext uri="{FF2B5EF4-FFF2-40B4-BE49-F238E27FC236}">
                <a16:creationId xmlns:a16="http://schemas.microsoft.com/office/drawing/2014/main" id="{C676C2D0-4987-7D0C-9876-207ADD2C3C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RO"/>
          </a:p>
        </p:txBody>
      </p:sp>
      <p:sp>
        <p:nvSpPr>
          <p:cNvPr id="4" name="Date Placeholder 3">
            <a:extLst>
              <a:ext uri="{FF2B5EF4-FFF2-40B4-BE49-F238E27FC236}">
                <a16:creationId xmlns:a16="http://schemas.microsoft.com/office/drawing/2014/main" id="{1F083D35-9DFF-2DC5-19F2-AB91E8D52DE3}"/>
              </a:ext>
            </a:extLst>
          </p:cNvPr>
          <p:cNvSpPr>
            <a:spLocks noGrp="1"/>
          </p:cNvSpPr>
          <p:nvPr>
            <p:ph type="dt" sz="half" idx="10"/>
          </p:nvPr>
        </p:nvSpPr>
        <p:spPr/>
        <p:txBody>
          <a:bodyPr/>
          <a:lstStyle/>
          <a:p>
            <a:fld id="{06F04DE7-664C-FD48-8256-054E8B9B66F8}" type="datetimeFigureOut">
              <a:rPr lang="en-RO" smtClean="0"/>
              <a:t>09/22/2025</a:t>
            </a:fld>
            <a:endParaRPr lang="en-RO"/>
          </a:p>
        </p:txBody>
      </p:sp>
      <p:sp>
        <p:nvSpPr>
          <p:cNvPr id="5" name="Footer Placeholder 4">
            <a:extLst>
              <a:ext uri="{FF2B5EF4-FFF2-40B4-BE49-F238E27FC236}">
                <a16:creationId xmlns:a16="http://schemas.microsoft.com/office/drawing/2014/main" id="{E6E73098-86D6-4E53-228E-AEDE82EE2B8B}"/>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9282CEE3-CFD1-268D-506B-D3BD8278DE71}"/>
              </a:ext>
            </a:extLst>
          </p:cNvPr>
          <p:cNvSpPr>
            <a:spLocks noGrp="1"/>
          </p:cNvSpPr>
          <p:nvPr>
            <p:ph type="sldNum" sz="quarter" idx="12"/>
          </p:nvPr>
        </p:nvSpPr>
        <p:spPr/>
        <p:txBody>
          <a:bodyPr/>
          <a:lstStyle/>
          <a:p>
            <a:fld id="{AE1F68BF-C38F-4F47-A32E-8E0D4B020993}" type="slidenum">
              <a:rPr lang="en-RO" smtClean="0"/>
              <a:t>‹#›</a:t>
            </a:fld>
            <a:endParaRPr lang="en-RO"/>
          </a:p>
        </p:txBody>
      </p:sp>
    </p:spTree>
    <p:extLst>
      <p:ext uri="{BB962C8B-B14F-4D97-AF65-F5344CB8AC3E}">
        <p14:creationId xmlns:p14="http://schemas.microsoft.com/office/powerpoint/2010/main" val="273516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9622F-F354-767E-3E7D-867D2B37D6FB}"/>
              </a:ext>
            </a:extLst>
          </p:cNvPr>
          <p:cNvSpPr>
            <a:spLocks noGrp="1"/>
          </p:cNvSpPr>
          <p:nvPr>
            <p:ph type="title"/>
          </p:nvPr>
        </p:nvSpPr>
        <p:spPr/>
        <p:txBody>
          <a:bodyPr/>
          <a:lstStyle/>
          <a:p>
            <a:r>
              <a:rPr lang="en-GB"/>
              <a:t>Click to edit Master title style</a:t>
            </a:r>
            <a:endParaRPr lang="en-RO"/>
          </a:p>
        </p:txBody>
      </p:sp>
      <p:sp>
        <p:nvSpPr>
          <p:cNvPr id="3" name="Vertical Text Placeholder 2">
            <a:extLst>
              <a:ext uri="{FF2B5EF4-FFF2-40B4-BE49-F238E27FC236}">
                <a16:creationId xmlns:a16="http://schemas.microsoft.com/office/drawing/2014/main" id="{53BC1535-74A7-9D89-637E-1F010E684CF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F85A8768-23A4-0D53-6171-10D2BEB9EFD7}"/>
              </a:ext>
            </a:extLst>
          </p:cNvPr>
          <p:cNvSpPr>
            <a:spLocks noGrp="1"/>
          </p:cNvSpPr>
          <p:nvPr>
            <p:ph type="dt" sz="half" idx="10"/>
          </p:nvPr>
        </p:nvSpPr>
        <p:spPr/>
        <p:txBody>
          <a:bodyPr/>
          <a:lstStyle/>
          <a:p>
            <a:fld id="{06F04DE7-664C-FD48-8256-054E8B9B66F8}" type="datetimeFigureOut">
              <a:rPr lang="en-RO" smtClean="0"/>
              <a:t>09/22/2025</a:t>
            </a:fld>
            <a:endParaRPr lang="en-RO"/>
          </a:p>
        </p:txBody>
      </p:sp>
      <p:sp>
        <p:nvSpPr>
          <p:cNvPr id="5" name="Footer Placeholder 4">
            <a:extLst>
              <a:ext uri="{FF2B5EF4-FFF2-40B4-BE49-F238E27FC236}">
                <a16:creationId xmlns:a16="http://schemas.microsoft.com/office/drawing/2014/main" id="{DD08641E-6604-DE57-FEBE-0F7F8A53A31A}"/>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8837FB0F-BFBF-1B38-AD68-1FF96308AC81}"/>
              </a:ext>
            </a:extLst>
          </p:cNvPr>
          <p:cNvSpPr>
            <a:spLocks noGrp="1"/>
          </p:cNvSpPr>
          <p:nvPr>
            <p:ph type="sldNum" sz="quarter" idx="12"/>
          </p:nvPr>
        </p:nvSpPr>
        <p:spPr/>
        <p:txBody>
          <a:bodyPr/>
          <a:lstStyle/>
          <a:p>
            <a:fld id="{AE1F68BF-C38F-4F47-A32E-8E0D4B020993}" type="slidenum">
              <a:rPr lang="en-RO" smtClean="0"/>
              <a:t>‹#›</a:t>
            </a:fld>
            <a:endParaRPr lang="en-RO"/>
          </a:p>
        </p:txBody>
      </p:sp>
    </p:spTree>
    <p:extLst>
      <p:ext uri="{BB962C8B-B14F-4D97-AF65-F5344CB8AC3E}">
        <p14:creationId xmlns:p14="http://schemas.microsoft.com/office/powerpoint/2010/main" val="111844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5204B4-E9A9-7A2D-6474-9168EE541B1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RO"/>
          </a:p>
        </p:txBody>
      </p:sp>
      <p:sp>
        <p:nvSpPr>
          <p:cNvPr id="3" name="Vertical Text Placeholder 2">
            <a:extLst>
              <a:ext uri="{FF2B5EF4-FFF2-40B4-BE49-F238E27FC236}">
                <a16:creationId xmlns:a16="http://schemas.microsoft.com/office/drawing/2014/main" id="{385A061A-6551-B3A9-C0D4-C7FF30152D3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F3B0A1A3-0BC4-71A1-0B3C-77C51430392E}"/>
              </a:ext>
            </a:extLst>
          </p:cNvPr>
          <p:cNvSpPr>
            <a:spLocks noGrp="1"/>
          </p:cNvSpPr>
          <p:nvPr>
            <p:ph type="dt" sz="half" idx="10"/>
          </p:nvPr>
        </p:nvSpPr>
        <p:spPr/>
        <p:txBody>
          <a:bodyPr/>
          <a:lstStyle/>
          <a:p>
            <a:fld id="{06F04DE7-664C-FD48-8256-054E8B9B66F8}" type="datetimeFigureOut">
              <a:rPr lang="en-RO" smtClean="0"/>
              <a:t>09/22/2025</a:t>
            </a:fld>
            <a:endParaRPr lang="en-RO"/>
          </a:p>
        </p:txBody>
      </p:sp>
      <p:sp>
        <p:nvSpPr>
          <p:cNvPr id="5" name="Footer Placeholder 4">
            <a:extLst>
              <a:ext uri="{FF2B5EF4-FFF2-40B4-BE49-F238E27FC236}">
                <a16:creationId xmlns:a16="http://schemas.microsoft.com/office/drawing/2014/main" id="{573025FB-584A-495F-5353-C556870CBC59}"/>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B0785F9A-4FDD-6A57-4699-8A082084FAFD}"/>
              </a:ext>
            </a:extLst>
          </p:cNvPr>
          <p:cNvSpPr>
            <a:spLocks noGrp="1"/>
          </p:cNvSpPr>
          <p:nvPr>
            <p:ph type="sldNum" sz="quarter" idx="12"/>
          </p:nvPr>
        </p:nvSpPr>
        <p:spPr/>
        <p:txBody>
          <a:bodyPr/>
          <a:lstStyle/>
          <a:p>
            <a:fld id="{AE1F68BF-C38F-4F47-A32E-8E0D4B020993}" type="slidenum">
              <a:rPr lang="en-RO" smtClean="0"/>
              <a:t>‹#›</a:t>
            </a:fld>
            <a:endParaRPr lang="en-RO"/>
          </a:p>
        </p:txBody>
      </p:sp>
    </p:spTree>
    <p:extLst>
      <p:ext uri="{BB962C8B-B14F-4D97-AF65-F5344CB8AC3E}">
        <p14:creationId xmlns:p14="http://schemas.microsoft.com/office/powerpoint/2010/main" val="2174818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6D5F3-0DCF-1ACF-016C-BF57ACBD2D5F}"/>
              </a:ext>
            </a:extLst>
          </p:cNvPr>
          <p:cNvSpPr>
            <a:spLocks noGrp="1"/>
          </p:cNvSpPr>
          <p:nvPr>
            <p:ph type="title"/>
          </p:nvPr>
        </p:nvSpPr>
        <p:spPr/>
        <p:txBody>
          <a:bodyPr/>
          <a:lstStyle/>
          <a:p>
            <a:r>
              <a:rPr lang="en-GB"/>
              <a:t>Click to edit Master title style</a:t>
            </a:r>
            <a:endParaRPr lang="en-RO"/>
          </a:p>
        </p:txBody>
      </p:sp>
      <p:sp>
        <p:nvSpPr>
          <p:cNvPr id="3" name="Content Placeholder 2">
            <a:extLst>
              <a:ext uri="{FF2B5EF4-FFF2-40B4-BE49-F238E27FC236}">
                <a16:creationId xmlns:a16="http://schemas.microsoft.com/office/drawing/2014/main" id="{EBEA8F9B-E49D-9568-7054-3F9E6B3A92F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3699B266-70E0-B380-6B26-B416679FBC5C}"/>
              </a:ext>
            </a:extLst>
          </p:cNvPr>
          <p:cNvSpPr>
            <a:spLocks noGrp="1"/>
          </p:cNvSpPr>
          <p:nvPr>
            <p:ph type="dt" sz="half" idx="10"/>
          </p:nvPr>
        </p:nvSpPr>
        <p:spPr/>
        <p:txBody>
          <a:bodyPr/>
          <a:lstStyle/>
          <a:p>
            <a:fld id="{06F04DE7-664C-FD48-8256-054E8B9B66F8}" type="datetimeFigureOut">
              <a:rPr lang="en-RO" smtClean="0"/>
              <a:t>09/22/2025</a:t>
            </a:fld>
            <a:endParaRPr lang="en-RO"/>
          </a:p>
        </p:txBody>
      </p:sp>
      <p:sp>
        <p:nvSpPr>
          <p:cNvPr id="5" name="Footer Placeholder 4">
            <a:extLst>
              <a:ext uri="{FF2B5EF4-FFF2-40B4-BE49-F238E27FC236}">
                <a16:creationId xmlns:a16="http://schemas.microsoft.com/office/drawing/2014/main" id="{843808E7-5A73-0EDD-E968-BDDC3A795EFB}"/>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2305293E-FEA7-F9D0-54BD-D1F0533CE4EF}"/>
              </a:ext>
            </a:extLst>
          </p:cNvPr>
          <p:cNvSpPr>
            <a:spLocks noGrp="1"/>
          </p:cNvSpPr>
          <p:nvPr>
            <p:ph type="sldNum" sz="quarter" idx="12"/>
          </p:nvPr>
        </p:nvSpPr>
        <p:spPr/>
        <p:txBody>
          <a:bodyPr/>
          <a:lstStyle/>
          <a:p>
            <a:fld id="{AE1F68BF-C38F-4F47-A32E-8E0D4B020993}" type="slidenum">
              <a:rPr lang="en-RO" smtClean="0"/>
              <a:t>‹#›</a:t>
            </a:fld>
            <a:endParaRPr lang="en-RO"/>
          </a:p>
        </p:txBody>
      </p:sp>
    </p:spTree>
    <p:extLst>
      <p:ext uri="{BB962C8B-B14F-4D97-AF65-F5344CB8AC3E}">
        <p14:creationId xmlns:p14="http://schemas.microsoft.com/office/powerpoint/2010/main" val="1119964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852F8-7AEA-B138-284C-8AFF94A0466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RO"/>
          </a:p>
        </p:txBody>
      </p:sp>
      <p:sp>
        <p:nvSpPr>
          <p:cNvPr id="3" name="Text Placeholder 2">
            <a:extLst>
              <a:ext uri="{FF2B5EF4-FFF2-40B4-BE49-F238E27FC236}">
                <a16:creationId xmlns:a16="http://schemas.microsoft.com/office/drawing/2014/main" id="{B76A2B02-0DE4-496F-1020-14E7ADD6953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D399D5C-AAB5-5B3B-EE43-5FF3E6551F67}"/>
              </a:ext>
            </a:extLst>
          </p:cNvPr>
          <p:cNvSpPr>
            <a:spLocks noGrp="1"/>
          </p:cNvSpPr>
          <p:nvPr>
            <p:ph type="dt" sz="half" idx="10"/>
          </p:nvPr>
        </p:nvSpPr>
        <p:spPr/>
        <p:txBody>
          <a:bodyPr/>
          <a:lstStyle/>
          <a:p>
            <a:fld id="{06F04DE7-664C-FD48-8256-054E8B9B66F8}" type="datetimeFigureOut">
              <a:rPr lang="en-RO" smtClean="0"/>
              <a:t>09/22/2025</a:t>
            </a:fld>
            <a:endParaRPr lang="en-RO"/>
          </a:p>
        </p:txBody>
      </p:sp>
      <p:sp>
        <p:nvSpPr>
          <p:cNvPr id="5" name="Footer Placeholder 4">
            <a:extLst>
              <a:ext uri="{FF2B5EF4-FFF2-40B4-BE49-F238E27FC236}">
                <a16:creationId xmlns:a16="http://schemas.microsoft.com/office/drawing/2014/main" id="{552B7F7C-E746-F63D-C370-0CE76E0C5346}"/>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1422C6FB-6116-5AF9-EA6E-26CE1E28E5E0}"/>
              </a:ext>
            </a:extLst>
          </p:cNvPr>
          <p:cNvSpPr>
            <a:spLocks noGrp="1"/>
          </p:cNvSpPr>
          <p:nvPr>
            <p:ph type="sldNum" sz="quarter" idx="12"/>
          </p:nvPr>
        </p:nvSpPr>
        <p:spPr/>
        <p:txBody>
          <a:bodyPr/>
          <a:lstStyle/>
          <a:p>
            <a:fld id="{AE1F68BF-C38F-4F47-A32E-8E0D4B020993}" type="slidenum">
              <a:rPr lang="en-RO" smtClean="0"/>
              <a:t>‹#›</a:t>
            </a:fld>
            <a:endParaRPr lang="en-RO"/>
          </a:p>
        </p:txBody>
      </p:sp>
    </p:spTree>
    <p:extLst>
      <p:ext uri="{BB962C8B-B14F-4D97-AF65-F5344CB8AC3E}">
        <p14:creationId xmlns:p14="http://schemas.microsoft.com/office/powerpoint/2010/main" val="157978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AC60-133C-5930-E318-F475E9C02A10}"/>
              </a:ext>
            </a:extLst>
          </p:cNvPr>
          <p:cNvSpPr>
            <a:spLocks noGrp="1"/>
          </p:cNvSpPr>
          <p:nvPr>
            <p:ph type="title"/>
          </p:nvPr>
        </p:nvSpPr>
        <p:spPr/>
        <p:txBody>
          <a:bodyPr/>
          <a:lstStyle/>
          <a:p>
            <a:r>
              <a:rPr lang="en-GB"/>
              <a:t>Click to edit Master title style</a:t>
            </a:r>
            <a:endParaRPr lang="en-RO"/>
          </a:p>
        </p:txBody>
      </p:sp>
      <p:sp>
        <p:nvSpPr>
          <p:cNvPr id="3" name="Content Placeholder 2">
            <a:extLst>
              <a:ext uri="{FF2B5EF4-FFF2-40B4-BE49-F238E27FC236}">
                <a16:creationId xmlns:a16="http://schemas.microsoft.com/office/drawing/2014/main" id="{0FEB1C86-EAA0-ADC6-BCD7-E780D8ED96A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Content Placeholder 3">
            <a:extLst>
              <a:ext uri="{FF2B5EF4-FFF2-40B4-BE49-F238E27FC236}">
                <a16:creationId xmlns:a16="http://schemas.microsoft.com/office/drawing/2014/main" id="{1BED59DA-1800-8A5B-08FA-9AAD45E2249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5" name="Date Placeholder 4">
            <a:extLst>
              <a:ext uri="{FF2B5EF4-FFF2-40B4-BE49-F238E27FC236}">
                <a16:creationId xmlns:a16="http://schemas.microsoft.com/office/drawing/2014/main" id="{9BD94BB2-EF20-89D0-0AE6-E8121B90B727}"/>
              </a:ext>
            </a:extLst>
          </p:cNvPr>
          <p:cNvSpPr>
            <a:spLocks noGrp="1"/>
          </p:cNvSpPr>
          <p:nvPr>
            <p:ph type="dt" sz="half" idx="10"/>
          </p:nvPr>
        </p:nvSpPr>
        <p:spPr/>
        <p:txBody>
          <a:bodyPr/>
          <a:lstStyle/>
          <a:p>
            <a:fld id="{06F04DE7-664C-FD48-8256-054E8B9B66F8}" type="datetimeFigureOut">
              <a:rPr lang="en-RO" smtClean="0"/>
              <a:t>09/22/2025</a:t>
            </a:fld>
            <a:endParaRPr lang="en-RO"/>
          </a:p>
        </p:txBody>
      </p:sp>
      <p:sp>
        <p:nvSpPr>
          <p:cNvPr id="6" name="Footer Placeholder 5">
            <a:extLst>
              <a:ext uri="{FF2B5EF4-FFF2-40B4-BE49-F238E27FC236}">
                <a16:creationId xmlns:a16="http://schemas.microsoft.com/office/drawing/2014/main" id="{7BE31C3F-377E-EFD1-BC77-E0C25E905583}"/>
              </a:ext>
            </a:extLst>
          </p:cNvPr>
          <p:cNvSpPr>
            <a:spLocks noGrp="1"/>
          </p:cNvSpPr>
          <p:nvPr>
            <p:ph type="ftr" sz="quarter" idx="11"/>
          </p:nvPr>
        </p:nvSpPr>
        <p:spPr/>
        <p:txBody>
          <a:bodyPr/>
          <a:lstStyle/>
          <a:p>
            <a:endParaRPr lang="en-RO"/>
          </a:p>
        </p:txBody>
      </p:sp>
      <p:sp>
        <p:nvSpPr>
          <p:cNvPr id="7" name="Slide Number Placeholder 6">
            <a:extLst>
              <a:ext uri="{FF2B5EF4-FFF2-40B4-BE49-F238E27FC236}">
                <a16:creationId xmlns:a16="http://schemas.microsoft.com/office/drawing/2014/main" id="{3C93B28C-01DB-4319-A29D-C4751D5D929F}"/>
              </a:ext>
            </a:extLst>
          </p:cNvPr>
          <p:cNvSpPr>
            <a:spLocks noGrp="1"/>
          </p:cNvSpPr>
          <p:nvPr>
            <p:ph type="sldNum" sz="quarter" idx="12"/>
          </p:nvPr>
        </p:nvSpPr>
        <p:spPr/>
        <p:txBody>
          <a:bodyPr/>
          <a:lstStyle/>
          <a:p>
            <a:fld id="{AE1F68BF-C38F-4F47-A32E-8E0D4B020993}" type="slidenum">
              <a:rPr lang="en-RO" smtClean="0"/>
              <a:t>‹#›</a:t>
            </a:fld>
            <a:endParaRPr lang="en-RO"/>
          </a:p>
        </p:txBody>
      </p:sp>
    </p:spTree>
    <p:extLst>
      <p:ext uri="{BB962C8B-B14F-4D97-AF65-F5344CB8AC3E}">
        <p14:creationId xmlns:p14="http://schemas.microsoft.com/office/powerpoint/2010/main" val="424339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3828F-77A7-6268-E13B-36EF3C54EA68}"/>
              </a:ext>
            </a:extLst>
          </p:cNvPr>
          <p:cNvSpPr>
            <a:spLocks noGrp="1"/>
          </p:cNvSpPr>
          <p:nvPr>
            <p:ph type="title"/>
          </p:nvPr>
        </p:nvSpPr>
        <p:spPr>
          <a:xfrm>
            <a:off x="839788" y="365125"/>
            <a:ext cx="10515600" cy="1325563"/>
          </a:xfrm>
        </p:spPr>
        <p:txBody>
          <a:bodyPr/>
          <a:lstStyle/>
          <a:p>
            <a:r>
              <a:rPr lang="en-GB"/>
              <a:t>Click to edit Master title style</a:t>
            </a:r>
            <a:endParaRPr lang="en-RO"/>
          </a:p>
        </p:txBody>
      </p:sp>
      <p:sp>
        <p:nvSpPr>
          <p:cNvPr id="3" name="Text Placeholder 2">
            <a:extLst>
              <a:ext uri="{FF2B5EF4-FFF2-40B4-BE49-F238E27FC236}">
                <a16:creationId xmlns:a16="http://schemas.microsoft.com/office/drawing/2014/main" id="{FD25A3F2-7B73-9DA9-77A4-6AE2043950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3A66888-0E29-87BC-A88E-3DA780204CC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5" name="Text Placeholder 4">
            <a:extLst>
              <a:ext uri="{FF2B5EF4-FFF2-40B4-BE49-F238E27FC236}">
                <a16:creationId xmlns:a16="http://schemas.microsoft.com/office/drawing/2014/main" id="{4C7D9476-074C-641C-617A-03E8FA8F7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236E5B4-C163-F959-81C4-C5D8D180504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7" name="Date Placeholder 6">
            <a:extLst>
              <a:ext uri="{FF2B5EF4-FFF2-40B4-BE49-F238E27FC236}">
                <a16:creationId xmlns:a16="http://schemas.microsoft.com/office/drawing/2014/main" id="{EC70B52E-641A-6A35-2E33-5B35A7EF7D72}"/>
              </a:ext>
            </a:extLst>
          </p:cNvPr>
          <p:cNvSpPr>
            <a:spLocks noGrp="1"/>
          </p:cNvSpPr>
          <p:nvPr>
            <p:ph type="dt" sz="half" idx="10"/>
          </p:nvPr>
        </p:nvSpPr>
        <p:spPr/>
        <p:txBody>
          <a:bodyPr/>
          <a:lstStyle/>
          <a:p>
            <a:fld id="{06F04DE7-664C-FD48-8256-054E8B9B66F8}" type="datetimeFigureOut">
              <a:rPr lang="en-RO" smtClean="0"/>
              <a:t>09/22/2025</a:t>
            </a:fld>
            <a:endParaRPr lang="en-RO"/>
          </a:p>
        </p:txBody>
      </p:sp>
      <p:sp>
        <p:nvSpPr>
          <p:cNvPr id="8" name="Footer Placeholder 7">
            <a:extLst>
              <a:ext uri="{FF2B5EF4-FFF2-40B4-BE49-F238E27FC236}">
                <a16:creationId xmlns:a16="http://schemas.microsoft.com/office/drawing/2014/main" id="{EC73097F-3E77-4D1E-CDD7-EF87DEFCE2CB}"/>
              </a:ext>
            </a:extLst>
          </p:cNvPr>
          <p:cNvSpPr>
            <a:spLocks noGrp="1"/>
          </p:cNvSpPr>
          <p:nvPr>
            <p:ph type="ftr" sz="quarter" idx="11"/>
          </p:nvPr>
        </p:nvSpPr>
        <p:spPr/>
        <p:txBody>
          <a:bodyPr/>
          <a:lstStyle/>
          <a:p>
            <a:endParaRPr lang="en-RO"/>
          </a:p>
        </p:txBody>
      </p:sp>
      <p:sp>
        <p:nvSpPr>
          <p:cNvPr id="9" name="Slide Number Placeholder 8">
            <a:extLst>
              <a:ext uri="{FF2B5EF4-FFF2-40B4-BE49-F238E27FC236}">
                <a16:creationId xmlns:a16="http://schemas.microsoft.com/office/drawing/2014/main" id="{263908D7-C7A5-C7D8-AFB2-271E6D01FD8E}"/>
              </a:ext>
            </a:extLst>
          </p:cNvPr>
          <p:cNvSpPr>
            <a:spLocks noGrp="1"/>
          </p:cNvSpPr>
          <p:nvPr>
            <p:ph type="sldNum" sz="quarter" idx="12"/>
          </p:nvPr>
        </p:nvSpPr>
        <p:spPr/>
        <p:txBody>
          <a:bodyPr/>
          <a:lstStyle/>
          <a:p>
            <a:fld id="{AE1F68BF-C38F-4F47-A32E-8E0D4B020993}" type="slidenum">
              <a:rPr lang="en-RO" smtClean="0"/>
              <a:t>‹#›</a:t>
            </a:fld>
            <a:endParaRPr lang="en-RO"/>
          </a:p>
        </p:txBody>
      </p:sp>
    </p:spTree>
    <p:extLst>
      <p:ext uri="{BB962C8B-B14F-4D97-AF65-F5344CB8AC3E}">
        <p14:creationId xmlns:p14="http://schemas.microsoft.com/office/powerpoint/2010/main" val="108552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151E4-6702-3A22-42F0-9960B807EC92}"/>
              </a:ext>
            </a:extLst>
          </p:cNvPr>
          <p:cNvSpPr>
            <a:spLocks noGrp="1"/>
          </p:cNvSpPr>
          <p:nvPr>
            <p:ph type="title"/>
          </p:nvPr>
        </p:nvSpPr>
        <p:spPr/>
        <p:txBody>
          <a:bodyPr/>
          <a:lstStyle/>
          <a:p>
            <a:r>
              <a:rPr lang="en-GB"/>
              <a:t>Click to edit Master title style</a:t>
            </a:r>
            <a:endParaRPr lang="en-RO"/>
          </a:p>
        </p:txBody>
      </p:sp>
      <p:sp>
        <p:nvSpPr>
          <p:cNvPr id="3" name="Date Placeholder 2">
            <a:extLst>
              <a:ext uri="{FF2B5EF4-FFF2-40B4-BE49-F238E27FC236}">
                <a16:creationId xmlns:a16="http://schemas.microsoft.com/office/drawing/2014/main" id="{83B07123-F132-970A-9D38-61A4EE706DF8}"/>
              </a:ext>
            </a:extLst>
          </p:cNvPr>
          <p:cNvSpPr>
            <a:spLocks noGrp="1"/>
          </p:cNvSpPr>
          <p:nvPr>
            <p:ph type="dt" sz="half" idx="10"/>
          </p:nvPr>
        </p:nvSpPr>
        <p:spPr/>
        <p:txBody>
          <a:bodyPr/>
          <a:lstStyle/>
          <a:p>
            <a:fld id="{06F04DE7-664C-FD48-8256-054E8B9B66F8}" type="datetimeFigureOut">
              <a:rPr lang="en-RO" smtClean="0"/>
              <a:t>09/22/2025</a:t>
            </a:fld>
            <a:endParaRPr lang="en-RO"/>
          </a:p>
        </p:txBody>
      </p:sp>
      <p:sp>
        <p:nvSpPr>
          <p:cNvPr id="4" name="Footer Placeholder 3">
            <a:extLst>
              <a:ext uri="{FF2B5EF4-FFF2-40B4-BE49-F238E27FC236}">
                <a16:creationId xmlns:a16="http://schemas.microsoft.com/office/drawing/2014/main" id="{3EF4D92E-F4E9-7D9E-5DF0-16ACEAF9C5DC}"/>
              </a:ext>
            </a:extLst>
          </p:cNvPr>
          <p:cNvSpPr>
            <a:spLocks noGrp="1"/>
          </p:cNvSpPr>
          <p:nvPr>
            <p:ph type="ftr" sz="quarter" idx="11"/>
          </p:nvPr>
        </p:nvSpPr>
        <p:spPr/>
        <p:txBody>
          <a:bodyPr/>
          <a:lstStyle/>
          <a:p>
            <a:endParaRPr lang="en-RO"/>
          </a:p>
        </p:txBody>
      </p:sp>
      <p:sp>
        <p:nvSpPr>
          <p:cNvPr id="5" name="Slide Number Placeholder 4">
            <a:extLst>
              <a:ext uri="{FF2B5EF4-FFF2-40B4-BE49-F238E27FC236}">
                <a16:creationId xmlns:a16="http://schemas.microsoft.com/office/drawing/2014/main" id="{2834D1CC-77C4-9506-3E88-8C12D7BDC5F3}"/>
              </a:ext>
            </a:extLst>
          </p:cNvPr>
          <p:cNvSpPr>
            <a:spLocks noGrp="1"/>
          </p:cNvSpPr>
          <p:nvPr>
            <p:ph type="sldNum" sz="quarter" idx="12"/>
          </p:nvPr>
        </p:nvSpPr>
        <p:spPr/>
        <p:txBody>
          <a:bodyPr/>
          <a:lstStyle/>
          <a:p>
            <a:fld id="{AE1F68BF-C38F-4F47-A32E-8E0D4B020993}" type="slidenum">
              <a:rPr lang="en-RO" smtClean="0"/>
              <a:t>‹#›</a:t>
            </a:fld>
            <a:endParaRPr lang="en-RO"/>
          </a:p>
        </p:txBody>
      </p:sp>
    </p:spTree>
    <p:extLst>
      <p:ext uri="{BB962C8B-B14F-4D97-AF65-F5344CB8AC3E}">
        <p14:creationId xmlns:p14="http://schemas.microsoft.com/office/powerpoint/2010/main" val="578977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4C4B6C-7662-295E-1431-97980187386F}"/>
              </a:ext>
            </a:extLst>
          </p:cNvPr>
          <p:cNvSpPr>
            <a:spLocks noGrp="1"/>
          </p:cNvSpPr>
          <p:nvPr>
            <p:ph type="dt" sz="half" idx="10"/>
          </p:nvPr>
        </p:nvSpPr>
        <p:spPr/>
        <p:txBody>
          <a:bodyPr/>
          <a:lstStyle/>
          <a:p>
            <a:fld id="{06F04DE7-664C-FD48-8256-054E8B9B66F8}" type="datetimeFigureOut">
              <a:rPr lang="en-RO" smtClean="0"/>
              <a:t>09/22/2025</a:t>
            </a:fld>
            <a:endParaRPr lang="en-RO"/>
          </a:p>
        </p:txBody>
      </p:sp>
      <p:sp>
        <p:nvSpPr>
          <p:cNvPr id="3" name="Footer Placeholder 2">
            <a:extLst>
              <a:ext uri="{FF2B5EF4-FFF2-40B4-BE49-F238E27FC236}">
                <a16:creationId xmlns:a16="http://schemas.microsoft.com/office/drawing/2014/main" id="{E7047A02-66D3-188A-59C8-CD53467B84D5}"/>
              </a:ext>
            </a:extLst>
          </p:cNvPr>
          <p:cNvSpPr>
            <a:spLocks noGrp="1"/>
          </p:cNvSpPr>
          <p:nvPr>
            <p:ph type="ftr" sz="quarter" idx="11"/>
          </p:nvPr>
        </p:nvSpPr>
        <p:spPr/>
        <p:txBody>
          <a:bodyPr/>
          <a:lstStyle/>
          <a:p>
            <a:endParaRPr lang="en-RO"/>
          </a:p>
        </p:txBody>
      </p:sp>
      <p:sp>
        <p:nvSpPr>
          <p:cNvPr id="4" name="Slide Number Placeholder 3">
            <a:extLst>
              <a:ext uri="{FF2B5EF4-FFF2-40B4-BE49-F238E27FC236}">
                <a16:creationId xmlns:a16="http://schemas.microsoft.com/office/drawing/2014/main" id="{3AC9EE8D-23D2-F931-BCB4-E2E506266289}"/>
              </a:ext>
            </a:extLst>
          </p:cNvPr>
          <p:cNvSpPr>
            <a:spLocks noGrp="1"/>
          </p:cNvSpPr>
          <p:nvPr>
            <p:ph type="sldNum" sz="quarter" idx="12"/>
          </p:nvPr>
        </p:nvSpPr>
        <p:spPr/>
        <p:txBody>
          <a:bodyPr/>
          <a:lstStyle/>
          <a:p>
            <a:fld id="{AE1F68BF-C38F-4F47-A32E-8E0D4B020993}" type="slidenum">
              <a:rPr lang="en-RO" smtClean="0"/>
              <a:t>‹#›</a:t>
            </a:fld>
            <a:endParaRPr lang="en-RO"/>
          </a:p>
        </p:txBody>
      </p:sp>
    </p:spTree>
    <p:extLst>
      <p:ext uri="{BB962C8B-B14F-4D97-AF65-F5344CB8AC3E}">
        <p14:creationId xmlns:p14="http://schemas.microsoft.com/office/powerpoint/2010/main" val="310892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9042-C880-5778-B363-B88D22DD63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A0BC45DF-4BA5-75EA-4D71-288D896E3B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Text Placeholder 3">
            <a:extLst>
              <a:ext uri="{FF2B5EF4-FFF2-40B4-BE49-F238E27FC236}">
                <a16:creationId xmlns:a16="http://schemas.microsoft.com/office/drawing/2014/main" id="{1D7B9E83-260B-BF3E-4444-3F764185F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65EAFE-503F-2D1D-B60A-4FBCA3EFE43D}"/>
              </a:ext>
            </a:extLst>
          </p:cNvPr>
          <p:cNvSpPr>
            <a:spLocks noGrp="1"/>
          </p:cNvSpPr>
          <p:nvPr>
            <p:ph type="dt" sz="half" idx="10"/>
          </p:nvPr>
        </p:nvSpPr>
        <p:spPr/>
        <p:txBody>
          <a:bodyPr/>
          <a:lstStyle/>
          <a:p>
            <a:fld id="{06F04DE7-664C-FD48-8256-054E8B9B66F8}" type="datetimeFigureOut">
              <a:rPr lang="en-RO" smtClean="0"/>
              <a:t>09/22/2025</a:t>
            </a:fld>
            <a:endParaRPr lang="en-RO"/>
          </a:p>
        </p:txBody>
      </p:sp>
      <p:sp>
        <p:nvSpPr>
          <p:cNvPr id="6" name="Footer Placeholder 5">
            <a:extLst>
              <a:ext uri="{FF2B5EF4-FFF2-40B4-BE49-F238E27FC236}">
                <a16:creationId xmlns:a16="http://schemas.microsoft.com/office/drawing/2014/main" id="{085085F5-AFB3-8473-6567-5580BFB9A59D}"/>
              </a:ext>
            </a:extLst>
          </p:cNvPr>
          <p:cNvSpPr>
            <a:spLocks noGrp="1"/>
          </p:cNvSpPr>
          <p:nvPr>
            <p:ph type="ftr" sz="quarter" idx="11"/>
          </p:nvPr>
        </p:nvSpPr>
        <p:spPr/>
        <p:txBody>
          <a:bodyPr/>
          <a:lstStyle/>
          <a:p>
            <a:endParaRPr lang="en-RO"/>
          </a:p>
        </p:txBody>
      </p:sp>
      <p:sp>
        <p:nvSpPr>
          <p:cNvPr id="7" name="Slide Number Placeholder 6">
            <a:extLst>
              <a:ext uri="{FF2B5EF4-FFF2-40B4-BE49-F238E27FC236}">
                <a16:creationId xmlns:a16="http://schemas.microsoft.com/office/drawing/2014/main" id="{27131405-71FE-4934-0437-510DE1CA654C}"/>
              </a:ext>
            </a:extLst>
          </p:cNvPr>
          <p:cNvSpPr>
            <a:spLocks noGrp="1"/>
          </p:cNvSpPr>
          <p:nvPr>
            <p:ph type="sldNum" sz="quarter" idx="12"/>
          </p:nvPr>
        </p:nvSpPr>
        <p:spPr/>
        <p:txBody>
          <a:bodyPr/>
          <a:lstStyle/>
          <a:p>
            <a:fld id="{AE1F68BF-C38F-4F47-A32E-8E0D4B020993}" type="slidenum">
              <a:rPr lang="en-RO" smtClean="0"/>
              <a:t>‹#›</a:t>
            </a:fld>
            <a:endParaRPr lang="en-RO"/>
          </a:p>
        </p:txBody>
      </p:sp>
    </p:spTree>
    <p:extLst>
      <p:ext uri="{BB962C8B-B14F-4D97-AF65-F5344CB8AC3E}">
        <p14:creationId xmlns:p14="http://schemas.microsoft.com/office/powerpoint/2010/main" val="372549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FECA-07E6-7955-7D71-AFA588F2AD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O"/>
          </a:p>
        </p:txBody>
      </p:sp>
      <p:sp>
        <p:nvSpPr>
          <p:cNvPr id="3" name="Picture Placeholder 2">
            <a:extLst>
              <a:ext uri="{FF2B5EF4-FFF2-40B4-BE49-F238E27FC236}">
                <a16:creationId xmlns:a16="http://schemas.microsoft.com/office/drawing/2014/main" id="{143772CA-E42E-6AE3-A692-96AB30314C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RO"/>
          </a:p>
        </p:txBody>
      </p:sp>
      <p:sp>
        <p:nvSpPr>
          <p:cNvPr id="4" name="Text Placeholder 3">
            <a:extLst>
              <a:ext uri="{FF2B5EF4-FFF2-40B4-BE49-F238E27FC236}">
                <a16:creationId xmlns:a16="http://schemas.microsoft.com/office/drawing/2014/main" id="{2119E4C4-790A-EA59-CA86-589FC7D6E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EC870F8-6810-3F28-DD2A-2404DF6E25F6}"/>
              </a:ext>
            </a:extLst>
          </p:cNvPr>
          <p:cNvSpPr>
            <a:spLocks noGrp="1"/>
          </p:cNvSpPr>
          <p:nvPr>
            <p:ph type="dt" sz="half" idx="10"/>
          </p:nvPr>
        </p:nvSpPr>
        <p:spPr/>
        <p:txBody>
          <a:bodyPr/>
          <a:lstStyle/>
          <a:p>
            <a:fld id="{06F04DE7-664C-FD48-8256-054E8B9B66F8}" type="datetimeFigureOut">
              <a:rPr lang="en-RO" smtClean="0"/>
              <a:t>09/22/2025</a:t>
            </a:fld>
            <a:endParaRPr lang="en-RO"/>
          </a:p>
        </p:txBody>
      </p:sp>
      <p:sp>
        <p:nvSpPr>
          <p:cNvPr id="6" name="Footer Placeholder 5">
            <a:extLst>
              <a:ext uri="{FF2B5EF4-FFF2-40B4-BE49-F238E27FC236}">
                <a16:creationId xmlns:a16="http://schemas.microsoft.com/office/drawing/2014/main" id="{6CA1C4C5-1B7E-A069-8870-47480137A5D6}"/>
              </a:ext>
            </a:extLst>
          </p:cNvPr>
          <p:cNvSpPr>
            <a:spLocks noGrp="1"/>
          </p:cNvSpPr>
          <p:nvPr>
            <p:ph type="ftr" sz="quarter" idx="11"/>
          </p:nvPr>
        </p:nvSpPr>
        <p:spPr/>
        <p:txBody>
          <a:bodyPr/>
          <a:lstStyle/>
          <a:p>
            <a:endParaRPr lang="en-RO"/>
          </a:p>
        </p:txBody>
      </p:sp>
      <p:sp>
        <p:nvSpPr>
          <p:cNvPr id="7" name="Slide Number Placeholder 6">
            <a:extLst>
              <a:ext uri="{FF2B5EF4-FFF2-40B4-BE49-F238E27FC236}">
                <a16:creationId xmlns:a16="http://schemas.microsoft.com/office/drawing/2014/main" id="{7557B20F-0F91-798D-3923-A68D34FF0D3C}"/>
              </a:ext>
            </a:extLst>
          </p:cNvPr>
          <p:cNvSpPr>
            <a:spLocks noGrp="1"/>
          </p:cNvSpPr>
          <p:nvPr>
            <p:ph type="sldNum" sz="quarter" idx="12"/>
          </p:nvPr>
        </p:nvSpPr>
        <p:spPr/>
        <p:txBody>
          <a:bodyPr/>
          <a:lstStyle/>
          <a:p>
            <a:fld id="{AE1F68BF-C38F-4F47-A32E-8E0D4B020993}" type="slidenum">
              <a:rPr lang="en-RO" smtClean="0"/>
              <a:t>‹#›</a:t>
            </a:fld>
            <a:endParaRPr lang="en-RO"/>
          </a:p>
        </p:txBody>
      </p:sp>
    </p:spTree>
    <p:extLst>
      <p:ext uri="{BB962C8B-B14F-4D97-AF65-F5344CB8AC3E}">
        <p14:creationId xmlns:p14="http://schemas.microsoft.com/office/powerpoint/2010/main" val="273554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E9F7F9-EF07-9CD0-CC2F-1877534DDD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RO"/>
          </a:p>
        </p:txBody>
      </p:sp>
      <p:sp>
        <p:nvSpPr>
          <p:cNvPr id="3" name="Text Placeholder 2">
            <a:extLst>
              <a:ext uri="{FF2B5EF4-FFF2-40B4-BE49-F238E27FC236}">
                <a16:creationId xmlns:a16="http://schemas.microsoft.com/office/drawing/2014/main" id="{875892FB-22D9-C874-1AF8-8F2970599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6EBAE167-B3EB-BAD5-A0DA-C4EA7ADAF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F04DE7-664C-FD48-8256-054E8B9B66F8}" type="datetimeFigureOut">
              <a:rPr lang="en-RO" smtClean="0"/>
              <a:t>09/22/2025</a:t>
            </a:fld>
            <a:endParaRPr lang="en-RO"/>
          </a:p>
        </p:txBody>
      </p:sp>
      <p:sp>
        <p:nvSpPr>
          <p:cNvPr id="5" name="Footer Placeholder 4">
            <a:extLst>
              <a:ext uri="{FF2B5EF4-FFF2-40B4-BE49-F238E27FC236}">
                <a16:creationId xmlns:a16="http://schemas.microsoft.com/office/drawing/2014/main" id="{550AF493-0A66-5D66-1A4C-0CAEDFF45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RO"/>
          </a:p>
        </p:txBody>
      </p:sp>
      <p:sp>
        <p:nvSpPr>
          <p:cNvPr id="6" name="Slide Number Placeholder 5">
            <a:extLst>
              <a:ext uri="{FF2B5EF4-FFF2-40B4-BE49-F238E27FC236}">
                <a16:creationId xmlns:a16="http://schemas.microsoft.com/office/drawing/2014/main" id="{2CCD9F78-83D5-DCBB-14F5-1A99F4433C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1F68BF-C38F-4F47-A32E-8E0D4B020993}" type="slidenum">
              <a:rPr lang="en-RO" smtClean="0"/>
              <a:t>‹#›</a:t>
            </a:fld>
            <a:endParaRPr lang="en-RO"/>
          </a:p>
        </p:txBody>
      </p:sp>
    </p:spTree>
    <p:extLst>
      <p:ext uri="{BB962C8B-B14F-4D97-AF65-F5344CB8AC3E}">
        <p14:creationId xmlns:p14="http://schemas.microsoft.com/office/powerpoint/2010/main" val="965532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FE41DAF2-4E8E-E876-07D9-829BF59ED1F8}"/>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err="1">
                <a:solidFill>
                  <a:srgbClr val="FFFFFF"/>
                </a:solidFill>
                <a:latin typeface="+mj-lt"/>
                <a:ea typeface="+mj-ea"/>
                <a:cs typeface="+mj-cs"/>
              </a:rPr>
              <a:t>Munca</a:t>
            </a:r>
            <a:r>
              <a:rPr lang="en-US" sz="4800" kern="1200" dirty="0">
                <a:solidFill>
                  <a:srgbClr val="FFFFFF"/>
                </a:solidFill>
                <a:latin typeface="+mj-lt"/>
                <a:ea typeface="+mj-ea"/>
                <a:cs typeface="+mj-cs"/>
              </a:rPr>
              <a:t> pe </a:t>
            </a:r>
            <a:r>
              <a:rPr lang="en-US" sz="4800" kern="1200" dirty="0" err="1">
                <a:solidFill>
                  <a:srgbClr val="FFFFFF"/>
                </a:solidFill>
                <a:latin typeface="+mj-lt"/>
                <a:ea typeface="+mj-ea"/>
                <a:cs typeface="+mj-cs"/>
              </a:rPr>
              <a:t>platforme</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digitale</a:t>
            </a:r>
            <a:r>
              <a:rPr lang="en-US" sz="4800" kern="1200" dirty="0">
                <a:solidFill>
                  <a:srgbClr val="FFFFFF"/>
                </a:solidFill>
                <a:latin typeface="+mj-lt"/>
                <a:ea typeface="+mj-ea"/>
                <a:cs typeface="+mj-cs"/>
              </a:rPr>
              <a:t> – o </a:t>
            </a:r>
            <a:r>
              <a:rPr lang="en-US" sz="4800" kern="1200" dirty="0" err="1">
                <a:solidFill>
                  <a:srgbClr val="FFFFFF"/>
                </a:solidFill>
                <a:latin typeface="+mj-lt"/>
                <a:ea typeface="+mj-ea"/>
                <a:cs typeface="+mj-cs"/>
              </a:rPr>
              <a:t>perspectivă</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economică</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și</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fiscală</a:t>
            </a: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23 </a:t>
            </a:r>
            <a:r>
              <a:rPr lang="en-US" sz="4800" kern="1200" dirty="0" err="1">
                <a:solidFill>
                  <a:srgbClr val="FFFFFF"/>
                </a:solidFill>
                <a:latin typeface="+mj-lt"/>
                <a:ea typeface="+mj-ea"/>
                <a:cs typeface="+mj-cs"/>
              </a:rPr>
              <a:t>septembrie</a:t>
            </a:r>
            <a:r>
              <a:rPr lang="en-US" sz="4800" kern="1200" dirty="0">
                <a:solidFill>
                  <a:srgbClr val="FFFFFF"/>
                </a:solidFill>
                <a:latin typeface="+mj-lt"/>
                <a:ea typeface="+mj-ea"/>
                <a:cs typeface="+mj-cs"/>
              </a:rPr>
              <a:t> 2025</a:t>
            </a:r>
          </a:p>
        </p:txBody>
      </p:sp>
    </p:spTree>
    <p:extLst>
      <p:ext uri="{BB962C8B-B14F-4D97-AF65-F5344CB8AC3E}">
        <p14:creationId xmlns:p14="http://schemas.microsoft.com/office/powerpoint/2010/main" val="1983491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 name="Oval 13">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4" name="Straight Connector 2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2" name="Straight Connector 31">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4A664AF-4B93-EBC7-74D7-7EACC2A179E4}"/>
              </a:ext>
            </a:extLst>
          </p:cNvPr>
          <p:cNvSpPr>
            <a:spLocks noGrp="1"/>
          </p:cNvSpPr>
          <p:nvPr>
            <p:ph type="title"/>
          </p:nvPr>
        </p:nvSpPr>
        <p:spPr>
          <a:xfrm>
            <a:off x="630935" y="4018137"/>
            <a:ext cx="5071221" cy="2129586"/>
          </a:xfrm>
          <a:noFill/>
        </p:spPr>
        <p:txBody>
          <a:bodyPr anchor="t">
            <a:normAutofit/>
          </a:bodyPr>
          <a:lstStyle/>
          <a:p>
            <a:r>
              <a:rPr lang="en-RO" sz="4800">
                <a:solidFill>
                  <a:schemeClr val="bg1"/>
                </a:solidFill>
              </a:rPr>
              <a:t>Nu platformele eludează taxele, ci partenerii</a:t>
            </a:r>
          </a:p>
        </p:txBody>
      </p:sp>
      <p:pic>
        <p:nvPicPr>
          <p:cNvPr id="4" name="Picture 3">
            <a:extLst>
              <a:ext uri="{FF2B5EF4-FFF2-40B4-BE49-F238E27FC236}">
                <a16:creationId xmlns:a16="http://schemas.microsoft.com/office/drawing/2014/main" id="{AD219987-1FED-4153-31CF-AAB5FE04CA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103" y="617779"/>
            <a:ext cx="9533577" cy="3265248"/>
          </a:xfrm>
          <a:prstGeom prst="rect">
            <a:avLst/>
          </a:prstGeom>
        </p:spPr>
      </p:pic>
      <p:grpSp>
        <p:nvGrpSpPr>
          <p:cNvPr id="37" name="Group 36">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38" name="Straight Connector 37">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Oval 42">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41A425-4C55-6E09-6E24-96B9C4448CF2}"/>
              </a:ext>
            </a:extLst>
          </p:cNvPr>
          <p:cNvSpPr>
            <a:spLocks noGrp="1"/>
          </p:cNvSpPr>
          <p:nvPr>
            <p:ph idx="1"/>
          </p:nvPr>
        </p:nvSpPr>
        <p:spPr>
          <a:xfrm>
            <a:off x="5925304" y="4018143"/>
            <a:ext cx="5549111" cy="2129599"/>
          </a:xfrm>
          <a:noFill/>
        </p:spPr>
        <p:txBody>
          <a:bodyPr anchor="t">
            <a:normAutofit/>
          </a:bodyPr>
          <a:lstStyle/>
          <a:p>
            <a:pPr lvl="0"/>
            <a:r>
              <a:rPr lang="ro-RO" sz="1800">
                <a:solidFill>
                  <a:schemeClr val="bg1"/>
                </a:solidFill>
              </a:rPr>
              <a:t>Contract de muncă – „pentru stabilitate”</a:t>
            </a:r>
            <a:endParaRPr lang="en-RO" sz="1800">
              <a:solidFill>
                <a:schemeClr val="bg1"/>
              </a:solidFill>
            </a:endParaRPr>
          </a:p>
          <a:p>
            <a:pPr lvl="0"/>
            <a:r>
              <a:rPr lang="ro-RO" sz="1800">
                <a:solidFill>
                  <a:schemeClr val="bg1"/>
                </a:solidFill>
              </a:rPr>
              <a:t>Contract de prestări servicii cu PFA/SRL – „pentru venituri mai mari”</a:t>
            </a:r>
            <a:endParaRPr lang="en-RO" sz="1800">
              <a:solidFill>
                <a:schemeClr val="bg1"/>
              </a:solidFill>
            </a:endParaRPr>
          </a:p>
          <a:p>
            <a:pPr lvl="0"/>
            <a:r>
              <a:rPr lang="ro-RO" sz="1800">
                <a:solidFill>
                  <a:schemeClr val="bg1"/>
                </a:solidFill>
              </a:rPr>
              <a:t>Contract de asociere – „pentru o colaborare avantajoasă”.</a:t>
            </a:r>
            <a:endParaRPr lang="en-RO" sz="1800">
              <a:solidFill>
                <a:schemeClr val="bg1"/>
              </a:solidFill>
            </a:endParaRPr>
          </a:p>
          <a:p>
            <a:endParaRPr lang="en-RO" sz="1800">
              <a:solidFill>
                <a:schemeClr val="bg1"/>
              </a:solidFill>
            </a:endParaRPr>
          </a:p>
        </p:txBody>
      </p:sp>
    </p:spTree>
    <p:extLst>
      <p:ext uri="{BB962C8B-B14F-4D97-AF65-F5344CB8AC3E}">
        <p14:creationId xmlns:p14="http://schemas.microsoft.com/office/powerpoint/2010/main" val="1886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8EB1A9E-1A1F-A1E6-2AB7-ECED793EC0A0}"/>
              </a:ext>
            </a:extLst>
          </p:cNvPr>
          <p:cNvPicPr>
            <a:picLocks noChangeAspect="1"/>
          </p:cNvPicPr>
          <p:nvPr/>
        </p:nvPicPr>
        <p:blipFill>
          <a:blip r:embed="rId2">
            <a:alphaModFix amt="35000"/>
          </a:blip>
          <a:srcRect t="15730"/>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5A4FE857-8BCD-99A9-DAE8-D7B8F4BF2E55}"/>
              </a:ext>
            </a:extLst>
          </p:cNvPr>
          <p:cNvSpPr>
            <a:spLocks noGrp="1"/>
          </p:cNvSpPr>
          <p:nvPr>
            <p:ph type="title"/>
          </p:nvPr>
        </p:nvSpPr>
        <p:spPr>
          <a:xfrm>
            <a:off x="838200" y="365125"/>
            <a:ext cx="10515600" cy="1325563"/>
          </a:xfrm>
        </p:spPr>
        <p:txBody>
          <a:bodyPr>
            <a:normAutofit/>
          </a:bodyPr>
          <a:lstStyle/>
          <a:p>
            <a:r>
              <a:rPr lang="en-RO" dirty="0">
                <a:solidFill>
                  <a:srgbClr val="FFFFFF"/>
                </a:solidFill>
              </a:rPr>
              <a:t>Obligații fiscale posibil eludate</a:t>
            </a:r>
          </a:p>
        </p:txBody>
      </p:sp>
      <p:graphicFrame>
        <p:nvGraphicFramePr>
          <p:cNvPr id="5" name="Content Placeholder 2">
            <a:extLst>
              <a:ext uri="{FF2B5EF4-FFF2-40B4-BE49-F238E27FC236}">
                <a16:creationId xmlns:a16="http://schemas.microsoft.com/office/drawing/2014/main" id="{15481147-13D3-065F-3BD8-4322408D2195}"/>
              </a:ext>
            </a:extLst>
          </p:cNvPr>
          <p:cNvGraphicFramePr>
            <a:graphicFrameLocks noGrp="1"/>
          </p:cNvGraphicFramePr>
          <p:nvPr>
            <p:ph idx="1"/>
            <p:extLst>
              <p:ext uri="{D42A27DB-BD31-4B8C-83A1-F6EECF244321}">
                <p14:modId xmlns:p14="http://schemas.microsoft.com/office/powerpoint/2010/main" val="31257097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190937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668FF7A-19C5-333E-3BA7-3216AB333A75}"/>
              </a:ext>
            </a:extLst>
          </p:cNvPr>
          <p:cNvPicPr>
            <a:picLocks noChangeAspect="1"/>
          </p:cNvPicPr>
          <p:nvPr/>
        </p:nvPicPr>
        <p:blipFill>
          <a:blip r:embed="rId2">
            <a:alphaModFix amt="35000"/>
          </a:blip>
          <a:srcRect/>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6E241006-10BD-6653-8B33-C34CC8E49978}"/>
              </a:ext>
            </a:extLst>
          </p:cNvPr>
          <p:cNvSpPr>
            <a:spLocks noGrp="1"/>
          </p:cNvSpPr>
          <p:nvPr>
            <p:ph type="title"/>
          </p:nvPr>
        </p:nvSpPr>
        <p:spPr>
          <a:xfrm>
            <a:off x="838200" y="365125"/>
            <a:ext cx="10515600" cy="1325563"/>
          </a:xfrm>
        </p:spPr>
        <p:txBody>
          <a:bodyPr>
            <a:normAutofit/>
          </a:bodyPr>
          <a:lstStyle/>
          <a:p>
            <a:r>
              <a:rPr lang="en-RO">
                <a:solidFill>
                  <a:srgbClr val="FFFFFF"/>
                </a:solidFill>
              </a:rPr>
              <a:t>ANAF – Declarația 397, prima depunere iunie 2025</a:t>
            </a:r>
          </a:p>
        </p:txBody>
      </p:sp>
      <p:graphicFrame>
        <p:nvGraphicFramePr>
          <p:cNvPr id="5" name="Content Placeholder 2">
            <a:extLst>
              <a:ext uri="{FF2B5EF4-FFF2-40B4-BE49-F238E27FC236}">
                <a16:creationId xmlns:a16="http://schemas.microsoft.com/office/drawing/2014/main" id="{54451266-0F2C-7A46-A89F-792C4B79DC71}"/>
              </a:ext>
            </a:extLst>
          </p:cNvPr>
          <p:cNvGraphicFramePr>
            <a:graphicFrameLocks noGrp="1"/>
          </p:cNvGraphicFramePr>
          <p:nvPr>
            <p:ph idx="1"/>
            <p:extLst>
              <p:ext uri="{D42A27DB-BD31-4B8C-83A1-F6EECF244321}">
                <p14:modId xmlns:p14="http://schemas.microsoft.com/office/powerpoint/2010/main" val="26524239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709486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35F615-565B-40D6-CD0F-44D0E937D2F5}"/>
              </a:ext>
            </a:extLst>
          </p:cNvPr>
          <p:cNvPicPr>
            <a:picLocks noChangeAspect="1"/>
          </p:cNvPicPr>
          <p:nvPr/>
        </p:nvPicPr>
        <p:blipFill>
          <a:blip r:embed="rId2">
            <a:alphaModFix amt="35000"/>
          </a:blip>
          <a:srcRect/>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C97B1172-6039-E2DB-FED4-5CFF1D36713A}"/>
              </a:ext>
            </a:extLst>
          </p:cNvPr>
          <p:cNvSpPr>
            <a:spLocks noGrp="1"/>
          </p:cNvSpPr>
          <p:nvPr>
            <p:ph type="title"/>
          </p:nvPr>
        </p:nvSpPr>
        <p:spPr>
          <a:xfrm>
            <a:off x="838200" y="365125"/>
            <a:ext cx="10515600" cy="1325563"/>
          </a:xfrm>
        </p:spPr>
        <p:txBody>
          <a:bodyPr>
            <a:normAutofit/>
          </a:bodyPr>
          <a:lstStyle/>
          <a:p>
            <a:r>
              <a:rPr lang="en-RO" dirty="0">
                <a:solidFill>
                  <a:srgbClr val="FFFFFF"/>
                </a:solidFill>
              </a:rPr>
              <a:t>Fundamentare Formularul 397 – Risc sistemic</a:t>
            </a:r>
          </a:p>
        </p:txBody>
      </p:sp>
      <p:graphicFrame>
        <p:nvGraphicFramePr>
          <p:cNvPr id="5" name="Content Placeholder 2">
            <a:extLst>
              <a:ext uri="{FF2B5EF4-FFF2-40B4-BE49-F238E27FC236}">
                <a16:creationId xmlns:a16="http://schemas.microsoft.com/office/drawing/2014/main" id="{2E5B40AF-A1C2-69AE-6D7F-64C7D6FD792D}"/>
              </a:ext>
            </a:extLst>
          </p:cNvPr>
          <p:cNvGraphicFramePr>
            <a:graphicFrameLocks noGrp="1"/>
          </p:cNvGraphicFramePr>
          <p:nvPr>
            <p:ph idx="1"/>
            <p:extLst>
              <p:ext uri="{D42A27DB-BD31-4B8C-83A1-F6EECF244321}">
                <p14:modId xmlns:p14="http://schemas.microsoft.com/office/powerpoint/2010/main" val="26587799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649597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62DD337C-768B-E3F5-3CDF-413D43B5D329}"/>
              </a:ext>
            </a:extLst>
          </p:cNvPr>
          <p:cNvSpPr>
            <a:spLocks noGrp="1"/>
          </p:cNvSpPr>
          <p:nvPr>
            <p:ph type="title"/>
          </p:nvPr>
        </p:nvSpPr>
        <p:spPr>
          <a:xfrm>
            <a:off x="922635" y="1250575"/>
            <a:ext cx="4604274" cy="4163210"/>
          </a:xfrm>
        </p:spPr>
        <p:txBody>
          <a:bodyPr anchor="ctr">
            <a:normAutofit/>
          </a:bodyPr>
          <a:lstStyle/>
          <a:p>
            <a:r>
              <a:rPr lang="en-RO" sz="8000">
                <a:solidFill>
                  <a:schemeClr val="bg1"/>
                </a:solidFill>
              </a:rPr>
              <a:t>Exemple ANAF</a:t>
            </a:r>
          </a:p>
        </p:txBody>
      </p:sp>
      <p:sp>
        <p:nvSpPr>
          <p:cNvPr id="10" name="Rectangle 9">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0CFA04-CF80-420C-397B-D62DDE5110FC}"/>
              </a:ext>
            </a:extLst>
          </p:cNvPr>
          <p:cNvSpPr>
            <a:spLocks noGrp="1"/>
          </p:cNvSpPr>
          <p:nvPr>
            <p:ph idx="1"/>
          </p:nvPr>
        </p:nvSpPr>
        <p:spPr>
          <a:xfrm>
            <a:off x="6293224" y="860612"/>
            <a:ext cx="4797909" cy="5023821"/>
          </a:xfrm>
        </p:spPr>
        <p:txBody>
          <a:bodyPr anchor="ctr">
            <a:normAutofit/>
          </a:bodyPr>
          <a:lstStyle/>
          <a:p>
            <a:pPr lvl="0"/>
            <a:r>
              <a:rPr lang="en-RO" sz="2000" dirty="0">
                <a:solidFill>
                  <a:schemeClr val="bg1"/>
                </a:solidFill>
              </a:rPr>
              <a:t> </a:t>
            </a:r>
            <a:r>
              <a:rPr lang="ro-RO" sz="2000" dirty="0">
                <a:solidFill>
                  <a:schemeClr val="bg1"/>
                </a:solidFill>
              </a:rPr>
              <a:t>„Nereguli descoperite la două firme din Timișoara, care erau administrate formal de aceeași persoană: </a:t>
            </a:r>
          </a:p>
          <a:p>
            <a:pPr lvl="1"/>
            <a:r>
              <a:rPr lang="ro-RO" sz="2000" dirty="0">
                <a:solidFill>
                  <a:schemeClr val="bg1"/>
                </a:solidFill>
              </a:rPr>
              <a:t>nu au declarat veniturile; </a:t>
            </a:r>
          </a:p>
          <a:p>
            <a:pPr lvl="1"/>
            <a:r>
              <a:rPr lang="ro-RO" sz="2000" dirty="0">
                <a:solidFill>
                  <a:schemeClr val="bg1"/>
                </a:solidFill>
              </a:rPr>
              <a:t>nu s-au înregistrat ca plătitoare de TVA; </a:t>
            </a:r>
          </a:p>
          <a:p>
            <a:pPr lvl="1"/>
            <a:r>
              <a:rPr lang="ro-RO" sz="2000" dirty="0">
                <a:solidFill>
                  <a:schemeClr val="bg1"/>
                </a:solidFill>
              </a:rPr>
              <a:t>nu au depus deconturi de TVA;</a:t>
            </a:r>
          </a:p>
          <a:p>
            <a:pPr lvl="1"/>
            <a:r>
              <a:rPr lang="ro-RO" sz="2000" dirty="0">
                <a:solidFill>
                  <a:schemeClr val="bg1"/>
                </a:solidFill>
              </a:rPr>
              <a:t>au raportat cifră de afaceri zero la impozitul pe profit.</a:t>
            </a:r>
          </a:p>
          <a:p>
            <a:pPr marL="457200" lvl="1" indent="0">
              <a:buNone/>
            </a:pPr>
            <a:endParaRPr lang="ro-RO" sz="2000" dirty="0">
              <a:solidFill>
                <a:schemeClr val="bg1"/>
              </a:solidFill>
            </a:endParaRPr>
          </a:p>
          <a:p>
            <a:pPr marL="457200" lvl="1" indent="0">
              <a:buNone/>
            </a:pPr>
            <a:r>
              <a:rPr lang="ro-RO" sz="2000" dirty="0">
                <a:solidFill>
                  <a:schemeClr val="bg1"/>
                </a:solidFill>
              </a:rPr>
              <a:t>Societățile au utilizat forța de muncă fără documente legale de angajare, </a:t>
            </a:r>
            <a:r>
              <a:rPr lang="ro-RO" sz="2000" b="1" dirty="0">
                <a:solidFill>
                  <a:schemeClr val="bg1"/>
                </a:solidFill>
              </a:rPr>
              <a:t>circa 1.323 de persoane fizice fiind implicate în desfășurarea activității”.</a:t>
            </a:r>
            <a:endParaRPr lang="en-RO" sz="2000" dirty="0">
              <a:solidFill>
                <a:schemeClr val="bg1"/>
              </a:solidFill>
            </a:endParaRPr>
          </a:p>
          <a:p>
            <a:pPr marL="0" indent="0">
              <a:buNone/>
            </a:pPr>
            <a:endParaRPr lang="en-RO" sz="2000" dirty="0">
              <a:solidFill>
                <a:schemeClr val="bg1"/>
              </a:solidFill>
            </a:endParaRPr>
          </a:p>
        </p:txBody>
      </p:sp>
    </p:spTree>
    <p:extLst>
      <p:ext uri="{BB962C8B-B14F-4D97-AF65-F5344CB8AC3E}">
        <p14:creationId xmlns:p14="http://schemas.microsoft.com/office/powerpoint/2010/main" val="341000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C78D1-76D5-B22B-D3B8-739BDDAEE4D5}"/>
              </a:ext>
            </a:extLst>
          </p:cNvPr>
          <p:cNvSpPr>
            <a:spLocks noGrp="1"/>
          </p:cNvSpPr>
          <p:nvPr>
            <p:ph type="title"/>
          </p:nvPr>
        </p:nvSpPr>
        <p:spPr>
          <a:xfrm>
            <a:off x="838200" y="1748452"/>
            <a:ext cx="4974771" cy="3587786"/>
          </a:xfrm>
        </p:spPr>
        <p:txBody>
          <a:bodyPr>
            <a:normAutofit/>
          </a:bodyPr>
          <a:lstStyle/>
          <a:p>
            <a:pPr algn="ctr"/>
            <a:r>
              <a:rPr lang="en-RO">
                <a:solidFill>
                  <a:schemeClr val="bg1"/>
                </a:solidFill>
              </a:rPr>
              <a:t>Bilanț ANAF	</a:t>
            </a: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09354C75-E1C9-B166-3A3D-03D9341A458E}"/>
              </a:ext>
            </a:extLst>
          </p:cNvPr>
          <p:cNvSpPr>
            <a:spLocks noGrp="1"/>
          </p:cNvSpPr>
          <p:nvPr>
            <p:ph idx="1"/>
          </p:nvPr>
        </p:nvSpPr>
        <p:spPr>
          <a:xfrm>
            <a:off x="6477270" y="1130846"/>
            <a:ext cx="4974771" cy="4351338"/>
          </a:xfrm>
        </p:spPr>
        <p:txBody>
          <a:bodyPr>
            <a:normAutofit/>
          </a:bodyPr>
          <a:lstStyle/>
          <a:p>
            <a:r>
              <a:rPr lang="ro-RO" b="1" dirty="0">
                <a:solidFill>
                  <a:schemeClr val="bg1"/>
                </a:solidFill>
              </a:rPr>
              <a:t>Doar în prima parte a anului 2025, controalele ANAF au stabilit prejudicii (creanțe fiscale suplimentare) în valoare de 151,8 milioane de lei, la contribuabili care au desfășurat activitate de transport alternativ de persoane.</a:t>
            </a:r>
            <a:endParaRPr lang="en-RO" dirty="0">
              <a:solidFill>
                <a:schemeClr val="bg1"/>
              </a:solidFill>
            </a:endParaRPr>
          </a:p>
          <a:p>
            <a:endParaRPr lang="en-RO" dirty="0">
              <a:solidFill>
                <a:schemeClr val="bg1"/>
              </a:solidFill>
            </a:endParaRPr>
          </a:p>
        </p:txBody>
      </p:sp>
    </p:spTree>
    <p:extLst>
      <p:ext uri="{BB962C8B-B14F-4D97-AF65-F5344CB8AC3E}">
        <p14:creationId xmlns:p14="http://schemas.microsoft.com/office/powerpoint/2010/main" val="2337258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7B4A82F0-53AC-188F-9EF5-D5A60A53C13E}"/>
              </a:ext>
            </a:extLst>
          </p:cNvPr>
          <p:cNvSpPr>
            <a:spLocks noGrp="1"/>
          </p:cNvSpPr>
          <p:nvPr>
            <p:ph type="title"/>
          </p:nvPr>
        </p:nvSpPr>
        <p:spPr>
          <a:xfrm>
            <a:off x="838200" y="669925"/>
            <a:ext cx="4508946" cy="1325563"/>
          </a:xfrm>
        </p:spPr>
        <p:txBody>
          <a:bodyPr anchor="b">
            <a:normAutofit/>
          </a:bodyPr>
          <a:lstStyle/>
          <a:p>
            <a:pPr algn="r"/>
            <a:r>
              <a:rPr lang="en-RO" sz="3400" dirty="0">
                <a:solidFill>
                  <a:schemeClr val="bg1"/>
                </a:solidFill>
              </a:rPr>
              <a:t>DNA: descriere mecanism eludare taxe</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6358D25-894A-69AC-8FAC-EB54E05E1E5C}"/>
              </a:ext>
            </a:extLst>
          </p:cNvPr>
          <p:cNvSpPr>
            <a:spLocks noGrp="1"/>
          </p:cNvSpPr>
          <p:nvPr>
            <p:ph idx="1"/>
          </p:nvPr>
        </p:nvSpPr>
        <p:spPr>
          <a:xfrm>
            <a:off x="1392667" y="2398957"/>
            <a:ext cx="9406666" cy="3526144"/>
          </a:xfrm>
        </p:spPr>
        <p:txBody>
          <a:bodyPr>
            <a:normAutofit/>
          </a:bodyPr>
          <a:lstStyle/>
          <a:p>
            <a:r>
              <a:rPr lang="en-RO" sz="2000">
                <a:solidFill>
                  <a:schemeClr val="bg1"/>
                </a:solidFill>
              </a:rPr>
              <a:t>10 societăți comerciale, coordonate de același grup</a:t>
            </a:r>
          </a:p>
          <a:p>
            <a:r>
              <a:rPr lang="en-RO" sz="2000">
                <a:solidFill>
                  <a:schemeClr val="bg1"/>
                </a:solidFill>
              </a:rPr>
              <a:t>Peste 1.000 de șoferi. Pașii evaziunii:</a:t>
            </a:r>
          </a:p>
          <a:p>
            <a:pPr lvl="1"/>
            <a:r>
              <a:rPr lang="en-RO" sz="2000">
                <a:solidFill>
                  <a:schemeClr val="bg1"/>
                </a:solidFill>
              </a:rPr>
              <a:t>1. Recrutarea șoferilor – fără contract de muncă</a:t>
            </a:r>
          </a:p>
          <a:p>
            <a:pPr lvl="1"/>
            <a:r>
              <a:rPr lang="en-RO" sz="2000">
                <a:solidFill>
                  <a:schemeClr val="bg1"/>
                </a:solidFill>
              </a:rPr>
              <a:t>2. Contracte de comodat cu titlu gratuit pentru autoturismele șoferilor</a:t>
            </a:r>
          </a:p>
          <a:p>
            <a:pPr lvl="1"/>
            <a:r>
              <a:rPr lang="en-RO" sz="2000">
                <a:solidFill>
                  <a:schemeClr val="bg1"/>
                </a:solidFill>
              </a:rPr>
              <a:t>3. SRL-urile încasează de la Uber, Bolt, suma serviciilor, mai puțin 25%</a:t>
            </a:r>
          </a:p>
          <a:p>
            <a:pPr lvl="1"/>
            <a:r>
              <a:rPr lang="en-RO" sz="2000">
                <a:solidFill>
                  <a:schemeClr val="bg1"/>
                </a:solidFill>
              </a:rPr>
              <a:t>4. SRL-urile opresc comisioane de 8-12% din ce încasează și virează șoferilor 88%-92% din încasări. Fraudă TVA, impozit pe venit, CAS și CASS</a:t>
            </a:r>
          </a:p>
          <a:p>
            <a:pPr lvl="1"/>
            <a:r>
              <a:rPr lang="en-RO" sz="2000">
                <a:solidFill>
                  <a:schemeClr val="bg1"/>
                </a:solidFill>
              </a:rPr>
              <a:t>5. 8-12% din sumele încasate sunt retrase de la bancomate (13 milioane lei). Banii sunt spălați prin creditări ale unor societăți comerciale, achiziții, vânzări</a:t>
            </a:r>
          </a:p>
          <a:p>
            <a:pPr lvl="1"/>
            <a:r>
              <a:rPr lang="en-RO" sz="2000">
                <a:solidFill>
                  <a:schemeClr val="bg1"/>
                </a:solidFill>
              </a:rPr>
              <a:t>6. ANAF “observă”, SRL-ul este “trântit” și înființat altul</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76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DC8EFD-8591-0FCE-A1EF-1CBEBF580B96}"/>
              </a:ext>
            </a:extLst>
          </p:cNvPr>
          <p:cNvSpPr>
            <a:spLocks noGrp="1"/>
          </p:cNvSpPr>
          <p:nvPr>
            <p:ph type="title"/>
          </p:nvPr>
        </p:nvSpPr>
        <p:spPr>
          <a:xfrm>
            <a:off x="841248" y="256032"/>
            <a:ext cx="10506456" cy="1014984"/>
          </a:xfrm>
        </p:spPr>
        <p:txBody>
          <a:bodyPr anchor="b">
            <a:normAutofit/>
          </a:bodyPr>
          <a:lstStyle/>
          <a:p>
            <a:r>
              <a:rPr lang="en-RO" dirty="0"/>
              <a:t>Concluzii</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Content Placeholder 2">
            <a:extLst>
              <a:ext uri="{FF2B5EF4-FFF2-40B4-BE49-F238E27FC236}">
                <a16:creationId xmlns:a16="http://schemas.microsoft.com/office/drawing/2014/main" id="{350FB4B6-A3A5-A00F-D168-0A0D33685B8E}"/>
              </a:ext>
            </a:extLst>
          </p:cNvPr>
          <p:cNvGraphicFramePr>
            <a:graphicFrameLocks noGrp="1"/>
          </p:cNvGraphicFramePr>
          <p:nvPr>
            <p:ph idx="1"/>
            <p:extLst>
              <p:ext uri="{D42A27DB-BD31-4B8C-83A1-F6EECF244321}">
                <p14:modId xmlns:p14="http://schemas.microsoft.com/office/powerpoint/2010/main" val="412467812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512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7" name="Group 16">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8" name="Rectangle 17">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 name="Freeform: Shape 20">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22">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9B1F807-B1E7-ECC4-345A-00A0F226C497}"/>
              </a:ext>
            </a:extLst>
          </p:cNvPr>
          <p:cNvSpPr>
            <a:spLocks noGrp="1"/>
          </p:cNvSpPr>
          <p:nvPr>
            <p:ph type="title"/>
          </p:nvPr>
        </p:nvSpPr>
        <p:spPr>
          <a:xfrm>
            <a:off x="1143000" y="990599"/>
            <a:ext cx="9906000" cy="685800"/>
          </a:xfrm>
        </p:spPr>
        <p:txBody>
          <a:bodyPr anchor="t">
            <a:normAutofit/>
          </a:bodyPr>
          <a:lstStyle/>
          <a:p>
            <a:r>
              <a:rPr lang="en-RO" sz="4000"/>
              <a:t>Agenda</a:t>
            </a:r>
          </a:p>
        </p:txBody>
      </p:sp>
      <p:graphicFrame>
        <p:nvGraphicFramePr>
          <p:cNvPr id="5" name="Content Placeholder 4">
            <a:extLst>
              <a:ext uri="{FF2B5EF4-FFF2-40B4-BE49-F238E27FC236}">
                <a16:creationId xmlns:a16="http://schemas.microsoft.com/office/drawing/2014/main" id="{DC3F7669-EFC0-DF9F-8F26-1F3724DF2FE9}"/>
              </a:ext>
            </a:extLst>
          </p:cNvPr>
          <p:cNvGraphicFramePr>
            <a:graphicFrameLocks noGrp="1"/>
          </p:cNvGraphicFramePr>
          <p:nvPr>
            <p:ph idx="1"/>
            <p:extLst>
              <p:ext uri="{D42A27DB-BD31-4B8C-83A1-F6EECF244321}">
                <p14:modId xmlns:p14="http://schemas.microsoft.com/office/powerpoint/2010/main" val="4102640864"/>
              </p:ext>
              <p:ext uri="{E7BDC344-281C-4309-B0C6-D0EE65EED2A8}">
                <p202:designPr xmlns:p202="http://schemas.microsoft.com/office/powerpoint/2020/02/main">
                  <p202:designTagLst>
                    <p202:designTag name="ARCH:1:CLS" val="StackedSequentialRowTable"/>
                  </p202:designTagLst>
                </p202:designPr>
              </p:ext>
            </p:extLst>
          </p:nvPr>
        </p:nvGraphicFramePr>
        <p:xfrm>
          <a:off x="685800" y="2142091"/>
          <a:ext cx="10820401" cy="3814232"/>
        </p:xfrm>
        <a:graphic>
          <a:graphicData uri="http://schemas.openxmlformats.org/drawingml/2006/table">
            <a:tbl>
              <a:tblPr bandRow="1">
                <a:noFill/>
                <a:tableStyleId>{5C22544A-7EE6-4342-B048-85BDC9FD1C3A}</a:tableStyleId>
              </a:tblPr>
              <a:tblGrid>
                <a:gridCol w="1829136">
                  <a:extLst>
                    <a:ext uri="{9D8B030D-6E8A-4147-A177-3AD203B41FA5}">
                      <a16:colId xmlns:a16="http://schemas.microsoft.com/office/drawing/2014/main" val="3424987320"/>
                    </a:ext>
                  </a:extLst>
                </a:gridCol>
                <a:gridCol w="8991265">
                  <a:extLst>
                    <a:ext uri="{9D8B030D-6E8A-4147-A177-3AD203B41FA5}">
                      <a16:colId xmlns:a16="http://schemas.microsoft.com/office/drawing/2014/main" val="1657867274"/>
                    </a:ext>
                  </a:extLst>
                </a:gridCol>
              </a:tblGrid>
              <a:tr h="744815">
                <a:tc>
                  <a:txBody>
                    <a:bodyPr/>
                    <a:lstStyle/>
                    <a:p>
                      <a:pPr algn="ctr">
                        <a:buNone/>
                      </a:pPr>
                      <a:r>
                        <a:rPr lang="en-RO" sz="3000" b="1" cap="none" spc="0">
                          <a:solidFill>
                            <a:schemeClr val="bg1"/>
                          </a:solidFill>
                        </a:rPr>
                        <a:t>01</a:t>
                      </a:r>
                    </a:p>
                  </a:txBody>
                  <a:tcPr marL="127926" marR="127926" marT="127926" marB="127926"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solidFill>
                      <a:schemeClr val="accent1"/>
                    </a:solidFill>
                  </a:tcPr>
                </a:tc>
                <a:tc>
                  <a:txBody>
                    <a:bodyPr/>
                    <a:lstStyle/>
                    <a:p>
                      <a:pPr algn="l">
                        <a:buNone/>
                      </a:pPr>
                      <a:r>
                        <a:rPr lang="en-GB" sz="1900" b="0" cap="none" spc="0" dirty="0" err="1">
                          <a:solidFill>
                            <a:schemeClr val="tx1"/>
                          </a:solidFill>
                        </a:rPr>
                        <a:t>Câți</a:t>
                      </a:r>
                      <a:r>
                        <a:rPr lang="en-GB" sz="1900" b="0" cap="none" spc="0" dirty="0">
                          <a:solidFill>
                            <a:schemeClr val="tx1"/>
                          </a:solidFill>
                        </a:rPr>
                        <a:t>?</a:t>
                      </a:r>
                    </a:p>
                  </a:txBody>
                  <a:tcPr marL="127926" marR="127926" marT="127926" marB="127926"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noFill/>
                  </a:tcPr>
                </a:tc>
                <a:extLst>
                  <a:ext uri="{0D108BD9-81ED-4DB2-BD59-A6C34878D82A}">
                    <a16:rowId xmlns:a16="http://schemas.microsoft.com/office/drawing/2014/main" val="2550242670"/>
                  </a:ext>
                </a:extLst>
              </a:tr>
              <a:tr h="744815">
                <a:tc>
                  <a:txBody>
                    <a:bodyPr/>
                    <a:lstStyle/>
                    <a:p>
                      <a:pPr algn="ctr">
                        <a:buNone/>
                      </a:pPr>
                      <a:r>
                        <a:rPr lang="en-RO" sz="3000" b="1" cap="none" spc="0">
                          <a:solidFill>
                            <a:schemeClr val="bg1"/>
                          </a:solidFill>
                        </a:rPr>
                        <a:t>02</a:t>
                      </a:r>
                    </a:p>
                  </a:txBody>
                  <a:tcPr marL="127926" marR="127926" marT="127926" marB="127926"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solidFill>
                      <a:schemeClr val="accent1"/>
                    </a:solidFill>
                  </a:tcPr>
                </a:tc>
                <a:tc>
                  <a:txBody>
                    <a:bodyPr/>
                    <a:lstStyle/>
                    <a:p>
                      <a:pPr algn="l">
                        <a:buNone/>
                      </a:pPr>
                      <a:r>
                        <a:rPr lang="en-GB" sz="1900" b="0" cap="none" spc="0" dirty="0">
                          <a:solidFill>
                            <a:schemeClr val="tx1"/>
                          </a:solidFill>
                        </a:rPr>
                        <a:t>UBER-</a:t>
                      </a:r>
                      <a:r>
                        <a:rPr lang="en-GB" sz="1900" b="0" cap="none" spc="0" dirty="0" err="1">
                          <a:solidFill>
                            <a:schemeClr val="tx1"/>
                          </a:solidFill>
                        </a:rPr>
                        <a:t>izare</a:t>
                      </a:r>
                      <a:r>
                        <a:rPr lang="en-GB" sz="1900" b="0" cap="none" spc="0" dirty="0">
                          <a:solidFill>
                            <a:schemeClr val="tx1"/>
                          </a:solidFill>
                        </a:rPr>
                        <a:t> </a:t>
                      </a:r>
                      <a:r>
                        <a:rPr lang="en-GB" sz="1900" b="0" cap="none" spc="0" dirty="0" err="1">
                          <a:solidFill>
                            <a:schemeClr val="tx1"/>
                          </a:solidFill>
                        </a:rPr>
                        <a:t>economiei</a:t>
                      </a:r>
                      <a:endParaRPr lang="en-GB" sz="1900" b="0" cap="none" spc="0" dirty="0">
                        <a:solidFill>
                          <a:schemeClr val="tx1"/>
                        </a:solidFill>
                      </a:endParaRPr>
                    </a:p>
                  </a:txBody>
                  <a:tcPr marL="127926" marR="127926" marT="127926" marB="127926"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noFill/>
                  </a:tcPr>
                </a:tc>
                <a:extLst>
                  <a:ext uri="{0D108BD9-81ED-4DB2-BD59-A6C34878D82A}">
                    <a16:rowId xmlns:a16="http://schemas.microsoft.com/office/drawing/2014/main" val="2916093315"/>
                  </a:ext>
                </a:extLst>
              </a:tr>
              <a:tr h="744815">
                <a:tc>
                  <a:txBody>
                    <a:bodyPr/>
                    <a:lstStyle/>
                    <a:p>
                      <a:pPr algn="ctr">
                        <a:buNone/>
                      </a:pPr>
                      <a:r>
                        <a:rPr lang="en-RO" sz="3000" b="1" cap="none" spc="0">
                          <a:solidFill>
                            <a:schemeClr val="bg1"/>
                          </a:solidFill>
                        </a:rPr>
                        <a:t>03</a:t>
                      </a:r>
                    </a:p>
                  </a:txBody>
                  <a:tcPr marL="127926" marR="127926" marT="127926" marB="127926"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solidFill>
                      <a:schemeClr val="accent1"/>
                    </a:solidFill>
                  </a:tcPr>
                </a:tc>
                <a:tc>
                  <a:txBody>
                    <a:bodyPr/>
                    <a:lstStyle/>
                    <a:p>
                      <a:pPr algn="l">
                        <a:buNone/>
                      </a:pPr>
                      <a:r>
                        <a:rPr lang="en-GB" sz="1900" b="0" cap="none" spc="0" dirty="0" err="1">
                          <a:solidFill>
                            <a:schemeClr val="tx1"/>
                          </a:solidFill>
                        </a:rPr>
                        <a:t>Platformele</a:t>
                      </a:r>
                      <a:r>
                        <a:rPr lang="en-GB" sz="1900" b="0" cap="none" spc="0" dirty="0">
                          <a:solidFill>
                            <a:schemeClr val="tx1"/>
                          </a:solidFill>
                        </a:rPr>
                        <a:t> </a:t>
                      </a:r>
                      <a:r>
                        <a:rPr lang="en-GB" sz="1900" b="0" cap="none" spc="0" dirty="0" err="1">
                          <a:solidFill>
                            <a:schemeClr val="tx1"/>
                          </a:solidFill>
                        </a:rPr>
                        <a:t>digitale</a:t>
                      </a:r>
                      <a:r>
                        <a:rPr lang="en-GB" sz="1900" b="0" cap="none" spc="0" dirty="0">
                          <a:solidFill>
                            <a:schemeClr val="tx1"/>
                          </a:solidFill>
                        </a:rPr>
                        <a:t>, </a:t>
                      </a:r>
                      <a:r>
                        <a:rPr lang="en-GB" sz="1900" b="0" cap="none" spc="0" dirty="0" err="1">
                          <a:solidFill>
                            <a:schemeClr val="tx1"/>
                          </a:solidFill>
                        </a:rPr>
                        <a:t>cei</a:t>
                      </a:r>
                      <a:r>
                        <a:rPr lang="en-GB" sz="1900" b="0" cap="none" spc="0" dirty="0">
                          <a:solidFill>
                            <a:schemeClr val="tx1"/>
                          </a:solidFill>
                        </a:rPr>
                        <a:t> </a:t>
                      </a:r>
                      <a:r>
                        <a:rPr lang="en-GB" sz="1900" b="0" cap="none" spc="0" dirty="0" err="1">
                          <a:solidFill>
                            <a:schemeClr val="tx1"/>
                          </a:solidFill>
                        </a:rPr>
                        <a:t>mai</a:t>
                      </a:r>
                      <a:r>
                        <a:rPr lang="en-GB" sz="1900" b="0" cap="none" spc="0" dirty="0">
                          <a:solidFill>
                            <a:schemeClr val="tx1"/>
                          </a:solidFill>
                        </a:rPr>
                        <a:t> </a:t>
                      </a:r>
                      <a:r>
                        <a:rPr lang="en-GB" sz="1900" b="0" cap="none" spc="0" dirty="0" err="1">
                          <a:solidFill>
                            <a:schemeClr val="tx1"/>
                          </a:solidFill>
                        </a:rPr>
                        <a:t>mari</a:t>
                      </a:r>
                      <a:r>
                        <a:rPr lang="en-GB" sz="1900" b="0" cap="none" spc="0" dirty="0">
                          <a:solidFill>
                            <a:schemeClr val="tx1"/>
                          </a:solidFill>
                        </a:rPr>
                        <a:t> ”</a:t>
                      </a:r>
                      <a:r>
                        <a:rPr lang="en-GB" sz="1900" b="0" cap="none" spc="0" dirty="0" err="1">
                          <a:solidFill>
                            <a:schemeClr val="tx1"/>
                          </a:solidFill>
                        </a:rPr>
                        <a:t>angajatori</a:t>
                      </a:r>
                      <a:r>
                        <a:rPr lang="en-GB" sz="1900" b="0" cap="none" spc="0" dirty="0">
                          <a:solidFill>
                            <a:schemeClr val="tx1"/>
                          </a:solidFill>
                        </a:rPr>
                        <a:t>” de ”non-</a:t>
                      </a:r>
                      <a:r>
                        <a:rPr lang="en-GB" sz="1900" b="0" cap="none" spc="0" dirty="0" err="1">
                          <a:solidFill>
                            <a:schemeClr val="tx1"/>
                          </a:solidFill>
                        </a:rPr>
                        <a:t>angajați</a:t>
                      </a:r>
                      <a:r>
                        <a:rPr lang="en-GB" sz="1900" b="0" cap="none" spc="0" dirty="0">
                          <a:solidFill>
                            <a:schemeClr val="tx1"/>
                          </a:solidFill>
                        </a:rPr>
                        <a:t>”. UBER-</a:t>
                      </a:r>
                      <a:r>
                        <a:rPr lang="en-GB" sz="1900" b="0" cap="none" spc="0" dirty="0" err="1">
                          <a:solidFill>
                            <a:schemeClr val="tx1"/>
                          </a:solidFill>
                        </a:rPr>
                        <a:t>izarea</a:t>
                      </a:r>
                      <a:r>
                        <a:rPr lang="en-GB" sz="1900" b="0" cap="none" spc="0" dirty="0">
                          <a:solidFill>
                            <a:schemeClr val="tx1"/>
                          </a:solidFill>
                        </a:rPr>
                        <a:t> </a:t>
                      </a:r>
                      <a:r>
                        <a:rPr lang="en-GB" sz="1900" b="0" cap="none" spc="0" dirty="0" err="1">
                          <a:solidFill>
                            <a:schemeClr val="tx1"/>
                          </a:solidFill>
                        </a:rPr>
                        <a:t>economiei</a:t>
                      </a:r>
                      <a:r>
                        <a:rPr lang="en-GB" sz="1900" b="0" cap="none" spc="0" dirty="0">
                          <a:solidFill>
                            <a:schemeClr val="tx1"/>
                          </a:solidFill>
                        </a:rPr>
                        <a:t>.</a:t>
                      </a:r>
                    </a:p>
                  </a:txBody>
                  <a:tcPr marL="127926" marR="127926" marT="127926" marB="127926"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noFill/>
                  </a:tcPr>
                </a:tc>
                <a:extLst>
                  <a:ext uri="{0D108BD9-81ED-4DB2-BD59-A6C34878D82A}">
                    <a16:rowId xmlns:a16="http://schemas.microsoft.com/office/drawing/2014/main" val="3463117117"/>
                  </a:ext>
                </a:extLst>
              </a:tr>
              <a:tr h="744815">
                <a:tc>
                  <a:txBody>
                    <a:bodyPr/>
                    <a:lstStyle/>
                    <a:p>
                      <a:pPr algn="ctr">
                        <a:buNone/>
                      </a:pPr>
                      <a:r>
                        <a:rPr lang="en-RO" sz="3000" b="1" cap="none" spc="0">
                          <a:solidFill>
                            <a:schemeClr val="bg1"/>
                          </a:solidFill>
                        </a:rPr>
                        <a:t>04</a:t>
                      </a:r>
                    </a:p>
                  </a:txBody>
                  <a:tcPr marL="127926" marR="127926" marT="127926" marB="127926"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solidFill>
                      <a:schemeClr val="accent1"/>
                    </a:solidFill>
                  </a:tcPr>
                </a:tc>
                <a:tc>
                  <a:txBody>
                    <a:bodyPr/>
                    <a:lstStyle/>
                    <a:p>
                      <a:pPr algn="l">
                        <a:buNone/>
                      </a:pPr>
                      <a:r>
                        <a:rPr lang="en-GB" sz="1900" b="0" cap="none" spc="0" dirty="0">
                          <a:solidFill>
                            <a:schemeClr val="tx1"/>
                          </a:solidFill>
                        </a:rPr>
                        <a:t>Din </a:t>
                      </a:r>
                      <a:r>
                        <a:rPr lang="en-GB" sz="1900" b="0" cap="none" spc="0" dirty="0" err="1">
                          <a:solidFill>
                            <a:schemeClr val="tx1"/>
                          </a:solidFill>
                        </a:rPr>
                        <a:t>perspectiva</a:t>
                      </a:r>
                      <a:r>
                        <a:rPr lang="en-GB" sz="1900" b="0" cap="none" spc="0" dirty="0">
                          <a:solidFill>
                            <a:schemeClr val="tx1"/>
                          </a:solidFill>
                        </a:rPr>
                        <a:t> </a:t>
                      </a:r>
                      <a:r>
                        <a:rPr lang="en-GB" sz="1900" b="0" cap="none" spc="0" dirty="0" err="1">
                          <a:solidFill>
                            <a:schemeClr val="tx1"/>
                          </a:solidFill>
                        </a:rPr>
                        <a:t>veniturilor</a:t>
                      </a:r>
                      <a:r>
                        <a:rPr lang="en-GB" sz="1900" b="0" cap="none" spc="0" dirty="0">
                          <a:solidFill>
                            <a:schemeClr val="tx1"/>
                          </a:solidFill>
                        </a:rPr>
                        <a:t> – </a:t>
                      </a:r>
                      <a:r>
                        <a:rPr lang="en-GB" sz="1900" b="0" cap="none" spc="0" dirty="0" err="1">
                          <a:solidFill>
                            <a:schemeClr val="tx1"/>
                          </a:solidFill>
                        </a:rPr>
                        <a:t>muncă</a:t>
                      </a:r>
                      <a:r>
                        <a:rPr lang="en-GB" sz="1900" b="0" cap="none" spc="0" dirty="0">
                          <a:solidFill>
                            <a:schemeClr val="tx1"/>
                          </a:solidFill>
                        </a:rPr>
                        <a:t> </a:t>
                      </a:r>
                      <a:r>
                        <a:rPr lang="en-GB" sz="1900" b="0" cap="none" spc="0" dirty="0" err="1">
                          <a:solidFill>
                            <a:schemeClr val="tx1"/>
                          </a:solidFill>
                        </a:rPr>
                        <a:t>salarială</a:t>
                      </a:r>
                      <a:r>
                        <a:rPr lang="en-GB" sz="1900" b="0" cap="none" spc="0" dirty="0">
                          <a:solidFill>
                            <a:schemeClr val="tx1"/>
                          </a:solidFill>
                        </a:rPr>
                        <a:t> </a:t>
                      </a:r>
                      <a:r>
                        <a:rPr lang="en-GB" sz="1900" b="0" cap="none" spc="0" dirty="0" err="1">
                          <a:solidFill>
                            <a:schemeClr val="tx1"/>
                          </a:solidFill>
                        </a:rPr>
                        <a:t>sau</a:t>
                      </a:r>
                      <a:r>
                        <a:rPr lang="en-GB" sz="1900" b="0" cap="none" spc="0" dirty="0">
                          <a:solidFill>
                            <a:schemeClr val="tx1"/>
                          </a:solidFill>
                        </a:rPr>
                        <a:t> independent. Risc </a:t>
                      </a:r>
                      <a:r>
                        <a:rPr lang="en-GB" sz="1900" b="0" cap="none" spc="0" dirty="0" err="1">
                          <a:solidFill>
                            <a:schemeClr val="tx1"/>
                          </a:solidFill>
                        </a:rPr>
                        <a:t>sistemic</a:t>
                      </a:r>
                      <a:r>
                        <a:rPr lang="en-GB" sz="1900" b="0" cap="none" spc="0" dirty="0">
                          <a:solidFill>
                            <a:schemeClr val="tx1"/>
                          </a:solidFill>
                        </a:rPr>
                        <a:t>.</a:t>
                      </a:r>
                    </a:p>
                  </a:txBody>
                  <a:tcPr marL="127926" marR="127926" marT="127926" marB="127926"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noFill/>
                  </a:tcPr>
                </a:tc>
                <a:extLst>
                  <a:ext uri="{0D108BD9-81ED-4DB2-BD59-A6C34878D82A}">
                    <a16:rowId xmlns:a16="http://schemas.microsoft.com/office/drawing/2014/main" val="1917922388"/>
                  </a:ext>
                </a:extLst>
              </a:tr>
              <a:tr h="744815">
                <a:tc>
                  <a:txBody>
                    <a:bodyPr/>
                    <a:lstStyle/>
                    <a:p>
                      <a:pPr algn="ctr">
                        <a:buNone/>
                      </a:pPr>
                      <a:r>
                        <a:rPr lang="en-RO" sz="3000" b="1" cap="none" spc="0">
                          <a:solidFill>
                            <a:schemeClr val="bg1"/>
                          </a:solidFill>
                        </a:rPr>
                        <a:t>05</a:t>
                      </a:r>
                    </a:p>
                  </a:txBody>
                  <a:tcPr marL="127926" marR="127926" marT="127926" marB="127926"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solidFill>
                      <a:schemeClr val="accent1"/>
                    </a:solidFill>
                  </a:tcPr>
                </a:tc>
                <a:tc>
                  <a:txBody>
                    <a:bodyPr/>
                    <a:lstStyle/>
                    <a:p>
                      <a:pPr algn="l">
                        <a:buNone/>
                      </a:pPr>
                      <a:r>
                        <a:rPr lang="en-GB" sz="1900" b="0" cap="none" spc="0" dirty="0" err="1">
                          <a:solidFill>
                            <a:schemeClr val="tx1"/>
                          </a:solidFill>
                        </a:rPr>
                        <a:t>Concluzii</a:t>
                      </a:r>
                      <a:endParaRPr lang="en-GB" sz="1900" b="0" cap="none" spc="0" dirty="0">
                        <a:solidFill>
                          <a:schemeClr val="tx1"/>
                        </a:solidFill>
                      </a:endParaRPr>
                    </a:p>
                  </a:txBody>
                  <a:tcPr marL="127926" marR="127926" marT="127926" marB="127926" anchor="ctr">
                    <a:lnL w="12700" cmpd="sng">
                      <a:noFill/>
                      <a:prstDash val="solid"/>
                    </a:lnL>
                    <a:lnR w="12700" cmpd="sng">
                      <a:noFill/>
                      <a:prstDash val="solid"/>
                    </a:lnR>
                    <a:lnT w="6350" cap="flat" cmpd="sng" algn="ctr">
                      <a:solidFill>
                        <a:schemeClr val="accent1">
                          <a:lumMod val="50000"/>
                        </a:schemeClr>
                      </a:solidFill>
                      <a:prstDash val="solid"/>
                    </a:lnT>
                    <a:lnB w="6350" cap="flat" cmpd="sng" algn="ctr">
                      <a:solidFill>
                        <a:schemeClr val="accent1">
                          <a:lumMod val="50000"/>
                        </a:schemeClr>
                      </a:solidFill>
                      <a:prstDash val="solid"/>
                    </a:lnB>
                    <a:noFill/>
                  </a:tcPr>
                </a:tc>
                <a:extLst>
                  <a:ext uri="{0D108BD9-81ED-4DB2-BD59-A6C34878D82A}">
                    <a16:rowId xmlns:a16="http://schemas.microsoft.com/office/drawing/2014/main" val="1538623551"/>
                  </a:ext>
                </a:extLst>
              </a:tr>
            </a:tbl>
          </a:graphicData>
        </a:graphic>
      </p:graphicFrame>
    </p:spTree>
    <p:extLst>
      <p:ext uri="{BB962C8B-B14F-4D97-AF65-F5344CB8AC3E}">
        <p14:creationId xmlns:p14="http://schemas.microsoft.com/office/powerpoint/2010/main" val="2847555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 name="Oval 13">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4" name="Straight Connector 2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FCEBDDAF-0EF4-7ADA-0DCB-462A00B1F702}"/>
              </a:ext>
            </a:extLst>
          </p:cNvPr>
          <p:cNvPicPr>
            <a:picLocks noChangeAspect="1"/>
          </p:cNvPicPr>
          <p:nvPr/>
        </p:nvPicPr>
        <p:blipFill>
          <a:blip r:embed="rId2" cstate="print">
            <a:extLst>
              <a:ext uri="{28A0092B-C50C-407E-A947-70E740481C1C}">
                <a14:useLocalDpi xmlns:a14="http://schemas.microsoft.com/office/drawing/2010/main" val="0"/>
              </a:ext>
            </a:extLst>
          </a:blip>
          <a:srcRect r="1" b="2760"/>
          <a:stretch>
            <a:fillRect/>
          </a:stretch>
        </p:blipFill>
        <p:spPr>
          <a:xfrm>
            <a:off x="626590" y="317578"/>
            <a:ext cx="10851111" cy="3508437"/>
          </a:xfrm>
          <a:prstGeom prst="rect">
            <a:avLst/>
          </a:prstGeom>
        </p:spPr>
      </p:pic>
      <p:grpSp>
        <p:nvGrpSpPr>
          <p:cNvPr id="29" name="Group 28">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30" name="Straight Connector 29">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8C72623-4267-1B9B-F122-A5D9B260B099}"/>
              </a:ext>
            </a:extLst>
          </p:cNvPr>
          <p:cNvSpPr>
            <a:spLocks noGrp="1"/>
          </p:cNvSpPr>
          <p:nvPr>
            <p:ph type="title"/>
          </p:nvPr>
        </p:nvSpPr>
        <p:spPr>
          <a:xfrm>
            <a:off x="630936" y="4018137"/>
            <a:ext cx="4569060" cy="2129586"/>
          </a:xfrm>
          <a:noFill/>
        </p:spPr>
        <p:txBody>
          <a:bodyPr anchor="t">
            <a:normAutofit/>
          </a:bodyPr>
          <a:lstStyle/>
          <a:p>
            <a:r>
              <a:rPr lang="en-RO" sz="4800">
                <a:solidFill>
                  <a:schemeClr val="bg1"/>
                </a:solidFill>
              </a:rPr>
              <a:t>Câți?</a:t>
            </a:r>
          </a:p>
        </p:txBody>
      </p:sp>
      <p:sp>
        <p:nvSpPr>
          <p:cNvPr id="3" name="Content Placeholder 2">
            <a:extLst>
              <a:ext uri="{FF2B5EF4-FFF2-40B4-BE49-F238E27FC236}">
                <a16:creationId xmlns:a16="http://schemas.microsoft.com/office/drawing/2014/main" id="{CB4A758F-298A-D790-7846-6A08FA252E0F}"/>
              </a:ext>
            </a:extLst>
          </p:cNvPr>
          <p:cNvSpPr>
            <a:spLocks noGrp="1"/>
          </p:cNvSpPr>
          <p:nvPr>
            <p:ph idx="1"/>
          </p:nvPr>
        </p:nvSpPr>
        <p:spPr>
          <a:xfrm>
            <a:off x="5486080" y="4018143"/>
            <a:ext cx="5674105" cy="2129599"/>
          </a:xfrm>
          <a:noFill/>
        </p:spPr>
        <p:txBody>
          <a:bodyPr anchor="t">
            <a:normAutofit/>
          </a:bodyPr>
          <a:lstStyle/>
          <a:p>
            <a:r>
              <a:rPr lang="en-RO" sz="1800" dirty="0">
                <a:solidFill>
                  <a:schemeClr val="bg1"/>
                </a:solidFill>
              </a:rPr>
              <a:t>UE, cercetare pentru 17 state: 3% din forța de muncă a lucrat în ultimul an cel puțin o oră pe platforme digitale</a:t>
            </a:r>
          </a:p>
          <a:p>
            <a:pPr lvl="1"/>
            <a:r>
              <a:rPr lang="en-GB" sz="1800" dirty="0">
                <a:solidFill>
                  <a:schemeClr val="bg1"/>
                </a:solidFill>
              </a:rPr>
              <a:t>D</a:t>
            </a:r>
            <a:r>
              <a:rPr lang="en-RO" sz="1800" dirty="0">
                <a:solidFill>
                  <a:schemeClr val="bg1"/>
                </a:solidFill>
              </a:rPr>
              <a:t>e livrare</a:t>
            </a:r>
          </a:p>
          <a:p>
            <a:pPr lvl="1"/>
            <a:r>
              <a:rPr lang="en-RO" sz="1800" dirty="0">
                <a:solidFill>
                  <a:schemeClr val="bg1"/>
                </a:solidFill>
              </a:rPr>
              <a:t>De transport</a:t>
            </a:r>
          </a:p>
          <a:p>
            <a:pPr lvl="1"/>
            <a:r>
              <a:rPr lang="en-RO" sz="1800" dirty="0">
                <a:solidFill>
                  <a:schemeClr val="bg1"/>
                </a:solidFill>
              </a:rPr>
              <a:t>De crowd-work (microsarcini, analiză date, etc.)</a:t>
            </a:r>
          </a:p>
          <a:p>
            <a:pPr lvl="1"/>
            <a:endParaRPr lang="en-RO" sz="1800" dirty="0">
              <a:solidFill>
                <a:schemeClr val="bg1"/>
              </a:solidFill>
            </a:endParaRPr>
          </a:p>
        </p:txBody>
      </p:sp>
    </p:spTree>
    <p:extLst>
      <p:ext uri="{BB962C8B-B14F-4D97-AF65-F5344CB8AC3E}">
        <p14:creationId xmlns:p14="http://schemas.microsoft.com/office/powerpoint/2010/main" val="2710421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A6AD4-5EDF-42DD-6DEC-DD7288064137}"/>
              </a:ext>
            </a:extLst>
          </p:cNvPr>
          <p:cNvSpPr>
            <a:spLocks noGrp="1"/>
          </p:cNvSpPr>
          <p:nvPr>
            <p:ph type="title"/>
          </p:nvPr>
        </p:nvSpPr>
        <p:spPr>
          <a:xfrm>
            <a:off x="586478" y="1683756"/>
            <a:ext cx="3115265" cy="2396359"/>
          </a:xfrm>
        </p:spPr>
        <p:txBody>
          <a:bodyPr anchor="b">
            <a:normAutofit/>
          </a:bodyPr>
          <a:lstStyle/>
          <a:p>
            <a:pPr algn="r"/>
            <a:r>
              <a:rPr lang="en-RO" sz="2500" dirty="0">
                <a:solidFill>
                  <a:srgbClr val="FFFFFF"/>
                </a:solidFill>
              </a:rPr>
              <a:t>Câți în România? Extrapolare</a:t>
            </a:r>
          </a:p>
        </p:txBody>
      </p:sp>
      <p:graphicFrame>
        <p:nvGraphicFramePr>
          <p:cNvPr id="5" name="Content Placeholder 2">
            <a:extLst>
              <a:ext uri="{FF2B5EF4-FFF2-40B4-BE49-F238E27FC236}">
                <a16:creationId xmlns:a16="http://schemas.microsoft.com/office/drawing/2014/main" id="{2B75DA8B-8EC5-A3A2-A125-182CB3783247}"/>
              </a:ext>
            </a:extLst>
          </p:cNvPr>
          <p:cNvGraphicFramePr>
            <a:graphicFrameLocks noGrp="1"/>
          </p:cNvGraphicFramePr>
          <p:nvPr>
            <p:ph idx="1"/>
            <p:extLst>
              <p:ext uri="{D42A27DB-BD31-4B8C-83A1-F6EECF244321}">
                <p14:modId xmlns:p14="http://schemas.microsoft.com/office/powerpoint/2010/main" val="11037329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0156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 name="Oval 13">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4" name="Straight Connector 2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2" name="Straight Connector 31">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0389713-11EF-9E42-8FD1-7852BB8A570E}"/>
              </a:ext>
            </a:extLst>
          </p:cNvPr>
          <p:cNvSpPr>
            <a:spLocks noGrp="1"/>
          </p:cNvSpPr>
          <p:nvPr>
            <p:ph type="title"/>
          </p:nvPr>
        </p:nvSpPr>
        <p:spPr>
          <a:xfrm>
            <a:off x="630935" y="4018137"/>
            <a:ext cx="5071221" cy="2129586"/>
          </a:xfrm>
          <a:noFill/>
        </p:spPr>
        <p:txBody>
          <a:bodyPr anchor="t">
            <a:normAutofit/>
          </a:bodyPr>
          <a:lstStyle/>
          <a:p>
            <a:r>
              <a:rPr lang="en-RO" sz="4800">
                <a:solidFill>
                  <a:schemeClr val="bg1"/>
                </a:solidFill>
              </a:rPr>
              <a:t>2. UBER-izarea economiei</a:t>
            </a:r>
          </a:p>
        </p:txBody>
      </p:sp>
      <p:pic>
        <p:nvPicPr>
          <p:cNvPr id="4" name="Picture 3">
            <a:extLst>
              <a:ext uri="{FF2B5EF4-FFF2-40B4-BE49-F238E27FC236}">
                <a16:creationId xmlns:a16="http://schemas.microsoft.com/office/drawing/2014/main" id="{F0D1C3B6-BC97-169C-75CA-B6C9D261AC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59" y="1288081"/>
            <a:ext cx="10843065" cy="1924643"/>
          </a:xfrm>
          <a:prstGeom prst="rect">
            <a:avLst/>
          </a:prstGeom>
        </p:spPr>
      </p:pic>
      <p:grpSp>
        <p:nvGrpSpPr>
          <p:cNvPr id="37" name="Group 36">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38" name="Straight Connector 37">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Oval 42">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691668-4DB5-E744-CFE1-6C2B7ADC415F}"/>
              </a:ext>
            </a:extLst>
          </p:cNvPr>
          <p:cNvSpPr>
            <a:spLocks noGrp="1"/>
          </p:cNvSpPr>
          <p:nvPr>
            <p:ph idx="1"/>
          </p:nvPr>
        </p:nvSpPr>
        <p:spPr>
          <a:xfrm>
            <a:off x="5925304" y="4018143"/>
            <a:ext cx="5549111" cy="2129599"/>
          </a:xfrm>
          <a:noFill/>
        </p:spPr>
        <p:txBody>
          <a:bodyPr anchor="t">
            <a:normAutofit/>
          </a:bodyPr>
          <a:lstStyle/>
          <a:p>
            <a:r>
              <a:rPr lang="en-RO" sz="1500">
                <a:solidFill>
                  <a:schemeClr val="bg1"/>
                </a:solidFill>
              </a:rPr>
              <a:t>65.809 autoturisme înregistrate pentru transport alternativ</a:t>
            </a:r>
          </a:p>
          <a:p>
            <a:r>
              <a:rPr lang="en-RO" sz="1500">
                <a:solidFill>
                  <a:schemeClr val="bg1"/>
                </a:solidFill>
              </a:rPr>
              <a:t>173.000 de ecusoane doar Uber și Bolt. O persoană poate fi acreditată pentru ecusoane pe diferite platforme</a:t>
            </a:r>
          </a:p>
          <a:p>
            <a:r>
              <a:rPr lang="en-RO" sz="1500">
                <a:solidFill>
                  <a:schemeClr val="bg1"/>
                </a:solidFill>
              </a:rPr>
              <a:t>Ipoteză: 40% au ecusoane comune, deci aproximativ 104.000 persoane unice angrenate în transportul alternativ.</a:t>
            </a:r>
          </a:p>
          <a:p>
            <a:r>
              <a:rPr lang="en-RO" sz="1500">
                <a:solidFill>
                  <a:schemeClr val="bg1"/>
                </a:solidFill>
              </a:rPr>
              <a:t>Aproximativ 6% din angajații cu salariul minim brut pe economie</a:t>
            </a:r>
          </a:p>
          <a:p>
            <a:endParaRPr lang="en-RO" sz="1500">
              <a:solidFill>
                <a:schemeClr val="bg1"/>
              </a:solidFill>
            </a:endParaRPr>
          </a:p>
        </p:txBody>
      </p:sp>
    </p:spTree>
    <p:extLst>
      <p:ext uri="{BB962C8B-B14F-4D97-AF65-F5344CB8AC3E}">
        <p14:creationId xmlns:p14="http://schemas.microsoft.com/office/powerpoint/2010/main" val="2028256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 name="Oval 13">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4" name="Straight Connector 2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2" name="Straight Connector 31">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96789E6-C51D-7210-A2D6-747C327A7FEE}"/>
              </a:ext>
            </a:extLst>
          </p:cNvPr>
          <p:cNvSpPr>
            <a:spLocks noGrp="1"/>
          </p:cNvSpPr>
          <p:nvPr>
            <p:ph type="title"/>
          </p:nvPr>
        </p:nvSpPr>
        <p:spPr>
          <a:xfrm>
            <a:off x="630935" y="4018137"/>
            <a:ext cx="5071221" cy="2129586"/>
          </a:xfrm>
          <a:noFill/>
        </p:spPr>
        <p:txBody>
          <a:bodyPr anchor="t">
            <a:normAutofit/>
          </a:bodyPr>
          <a:lstStyle/>
          <a:p>
            <a:r>
              <a:rPr lang="en-RO" sz="4800">
                <a:solidFill>
                  <a:schemeClr val="bg1"/>
                </a:solidFill>
              </a:rPr>
              <a:t>Cei mai mari angajatori din România	</a:t>
            </a:r>
          </a:p>
        </p:txBody>
      </p:sp>
      <p:pic>
        <p:nvPicPr>
          <p:cNvPr id="4" name="Picture 3" descr="A close up of a sign&#10;&#10;AI-generated content may be incorrect.">
            <a:extLst>
              <a:ext uri="{FF2B5EF4-FFF2-40B4-BE49-F238E27FC236}">
                <a16:creationId xmlns:a16="http://schemas.microsoft.com/office/drawing/2014/main" id="{7F94AD1B-B131-EE2F-C22A-0D08A3F68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59" y="1382958"/>
            <a:ext cx="10843065" cy="1734889"/>
          </a:xfrm>
          <a:prstGeom prst="rect">
            <a:avLst/>
          </a:prstGeom>
        </p:spPr>
      </p:pic>
      <p:grpSp>
        <p:nvGrpSpPr>
          <p:cNvPr id="37" name="Group 36">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38" name="Straight Connector 37">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Oval 42">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884CF8-E2C7-1235-08E5-13148CB17C49}"/>
              </a:ext>
            </a:extLst>
          </p:cNvPr>
          <p:cNvSpPr>
            <a:spLocks noGrp="1"/>
          </p:cNvSpPr>
          <p:nvPr>
            <p:ph idx="1"/>
          </p:nvPr>
        </p:nvSpPr>
        <p:spPr>
          <a:xfrm>
            <a:off x="5925304" y="4018143"/>
            <a:ext cx="5549111" cy="2129599"/>
          </a:xfrm>
          <a:noFill/>
        </p:spPr>
        <p:txBody>
          <a:bodyPr anchor="t">
            <a:normAutofit/>
          </a:bodyPr>
          <a:lstStyle/>
          <a:p>
            <a:pPr lvl="0"/>
            <a:r>
              <a:rPr lang="ro-RO" sz="1800" b="1">
                <a:solidFill>
                  <a:schemeClr val="bg1"/>
                </a:solidFill>
              </a:rPr>
              <a:t>UBER:</a:t>
            </a:r>
            <a:r>
              <a:rPr lang="ro-RO" sz="1800">
                <a:solidFill>
                  <a:schemeClr val="bg1"/>
                </a:solidFill>
              </a:rPr>
              <a:t> 88.782 de ecusoane, nu toți salariați</a:t>
            </a:r>
            <a:endParaRPr lang="en-RO" sz="1800">
              <a:solidFill>
                <a:schemeClr val="bg1"/>
              </a:solidFill>
            </a:endParaRPr>
          </a:p>
          <a:p>
            <a:pPr lvl="0"/>
            <a:r>
              <a:rPr lang="ro-RO" sz="1800" b="1">
                <a:solidFill>
                  <a:schemeClr val="bg1"/>
                </a:solidFill>
              </a:rPr>
              <a:t>BOLT: </a:t>
            </a:r>
            <a:r>
              <a:rPr lang="ro-RO" sz="1800">
                <a:solidFill>
                  <a:schemeClr val="bg1"/>
                </a:solidFill>
              </a:rPr>
              <a:t>84.163 de ecusoane, nu toți salariați</a:t>
            </a:r>
            <a:endParaRPr lang="en-RO" sz="1800">
              <a:solidFill>
                <a:schemeClr val="bg1"/>
              </a:solidFill>
            </a:endParaRPr>
          </a:p>
          <a:p>
            <a:r>
              <a:rPr lang="en-RO" sz="1800">
                <a:solidFill>
                  <a:schemeClr val="bg1"/>
                </a:solidFill>
              </a:rPr>
              <a:t>Salariați Compania Națională de Căi Ferate: 24.639</a:t>
            </a:r>
          </a:p>
          <a:p>
            <a:endParaRPr lang="en-RO" sz="1800">
              <a:solidFill>
                <a:schemeClr val="bg1"/>
              </a:solidFill>
            </a:endParaRPr>
          </a:p>
        </p:txBody>
      </p:sp>
    </p:spTree>
    <p:extLst>
      <p:ext uri="{BB962C8B-B14F-4D97-AF65-F5344CB8AC3E}">
        <p14:creationId xmlns:p14="http://schemas.microsoft.com/office/powerpoint/2010/main" val="390096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BF5BA4C-03A4-B886-158F-CA72837B0913}"/>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Cei mai mari angajatori din România</a:t>
            </a:r>
          </a:p>
        </p:txBody>
      </p:sp>
      <p:pic>
        <p:nvPicPr>
          <p:cNvPr id="4" name="Content Placeholder 3">
            <a:extLst>
              <a:ext uri="{FF2B5EF4-FFF2-40B4-BE49-F238E27FC236}">
                <a16:creationId xmlns:a16="http://schemas.microsoft.com/office/drawing/2014/main" id="{E70843DE-F454-885E-8093-B9E7509DC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502428" y="1261276"/>
            <a:ext cx="7225748" cy="4335448"/>
          </a:xfrm>
          <a:prstGeom prst="rect">
            <a:avLst/>
          </a:prstGeom>
          <a:noFill/>
        </p:spPr>
      </p:pic>
    </p:spTree>
    <p:extLst>
      <p:ext uri="{BB962C8B-B14F-4D97-AF65-F5344CB8AC3E}">
        <p14:creationId xmlns:p14="http://schemas.microsoft.com/office/powerpoint/2010/main" val="2965780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279F04-EF2A-242F-4729-B7AABB1F70AF}"/>
              </a:ext>
            </a:extLst>
          </p:cNvPr>
          <p:cNvSpPr>
            <a:spLocks noGrp="1"/>
          </p:cNvSpPr>
          <p:nvPr>
            <p:ph type="title"/>
          </p:nvPr>
        </p:nvSpPr>
        <p:spPr>
          <a:xfrm>
            <a:off x="1383564" y="348865"/>
            <a:ext cx="9718111" cy="1576446"/>
          </a:xfrm>
        </p:spPr>
        <p:txBody>
          <a:bodyPr anchor="ctr">
            <a:normAutofit/>
          </a:bodyPr>
          <a:lstStyle/>
          <a:p>
            <a:r>
              <a:rPr lang="en-RO" sz="4000" dirty="0">
                <a:solidFill>
                  <a:srgbClr val="FFFFFF"/>
                </a:solidFill>
              </a:rPr>
              <a:t>Platformele digitale, cei mai mari angajatori din economia României</a:t>
            </a:r>
          </a:p>
        </p:txBody>
      </p:sp>
      <p:graphicFrame>
        <p:nvGraphicFramePr>
          <p:cNvPr id="5" name="Content Placeholder 2">
            <a:extLst>
              <a:ext uri="{FF2B5EF4-FFF2-40B4-BE49-F238E27FC236}">
                <a16:creationId xmlns:a16="http://schemas.microsoft.com/office/drawing/2014/main" id="{F136BD43-3167-38D4-F52E-3A0F0985350A}"/>
              </a:ext>
            </a:extLst>
          </p:cNvPr>
          <p:cNvGraphicFramePr>
            <a:graphicFrameLocks noGrp="1"/>
          </p:cNvGraphicFramePr>
          <p:nvPr>
            <p:ph idx="1"/>
            <p:extLst>
              <p:ext uri="{D42A27DB-BD31-4B8C-83A1-F6EECF244321}">
                <p14:modId xmlns:p14="http://schemas.microsoft.com/office/powerpoint/2010/main" val="197316791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9353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3E9ADE-66A0-EE9A-4D2B-F48FB43D1083}"/>
              </a:ext>
            </a:extLst>
          </p:cNvPr>
          <p:cNvSpPr>
            <a:spLocks noGrp="1"/>
          </p:cNvSpPr>
          <p:nvPr>
            <p:ph type="title"/>
          </p:nvPr>
        </p:nvSpPr>
        <p:spPr>
          <a:xfrm>
            <a:off x="635000" y="640823"/>
            <a:ext cx="3418659" cy="5583148"/>
          </a:xfrm>
        </p:spPr>
        <p:txBody>
          <a:bodyPr anchor="ctr">
            <a:normAutofit/>
          </a:bodyPr>
          <a:lstStyle/>
          <a:p>
            <a:r>
              <a:rPr lang="en-RO" sz="5400"/>
              <a:t>Aspecte din practică</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B505B00-A26C-84E3-68A9-1D9C26908B27}"/>
              </a:ext>
            </a:extLst>
          </p:cNvPr>
          <p:cNvGraphicFramePr>
            <a:graphicFrameLocks noGrp="1"/>
          </p:cNvGraphicFramePr>
          <p:nvPr>
            <p:ph idx="1"/>
            <p:extLst>
              <p:ext uri="{D42A27DB-BD31-4B8C-83A1-F6EECF244321}">
                <p14:modId xmlns:p14="http://schemas.microsoft.com/office/powerpoint/2010/main" val="284926843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3298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TotalTime>
  <Words>1223</Words>
  <Application>Microsoft Office PowerPoint</Application>
  <PresentationFormat>Ecran lat</PresentationFormat>
  <Paragraphs>79</Paragraphs>
  <Slides>17</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17</vt:i4>
      </vt:variant>
    </vt:vector>
  </HeadingPairs>
  <TitlesOfParts>
    <vt:vector size="22" baseType="lpstr">
      <vt:lpstr>Aptos</vt:lpstr>
      <vt:lpstr>Aptos Display</vt:lpstr>
      <vt:lpstr>Arial</vt:lpstr>
      <vt:lpstr>Calibri</vt:lpstr>
      <vt:lpstr>Office Theme</vt:lpstr>
      <vt:lpstr>Munca pe platforme digitale – o perspectivă economică și fiscală 23 septembrie 2025</vt:lpstr>
      <vt:lpstr>Agenda</vt:lpstr>
      <vt:lpstr>Câți?</vt:lpstr>
      <vt:lpstr>Câți în România? Extrapolare</vt:lpstr>
      <vt:lpstr>2. UBER-izarea economiei</vt:lpstr>
      <vt:lpstr>Cei mai mari angajatori din România </vt:lpstr>
      <vt:lpstr>Cei mai mari angajatori din România</vt:lpstr>
      <vt:lpstr>Platformele digitale, cei mai mari angajatori din economia României</vt:lpstr>
      <vt:lpstr>Aspecte din practică</vt:lpstr>
      <vt:lpstr>Nu platformele eludează taxele, ci partenerii</vt:lpstr>
      <vt:lpstr>Obligații fiscale posibil eludate</vt:lpstr>
      <vt:lpstr>ANAF – Declarația 397, prima depunere iunie 2025</vt:lpstr>
      <vt:lpstr>Fundamentare Formularul 397 – Risc sistemic</vt:lpstr>
      <vt:lpstr>Exemple ANAF</vt:lpstr>
      <vt:lpstr>Bilanț ANAF </vt:lpstr>
      <vt:lpstr>DNA: descriere mecanism eludare taxe</vt:lpstr>
      <vt:lpstr>Concluzii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Radu Soviani</dc:creator>
  <cp:lastModifiedBy>Steluta Enache</cp:lastModifiedBy>
  <cp:revision>6</cp:revision>
  <dcterms:created xsi:type="dcterms:W3CDTF">2025-09-22T07:34:56Z</dcterms:created>
  <dcterms:modified xsi:type="dcterms:W3CDTF">2025-09-22T11:10:02Z</dcterms:modified>
</cp:coreProperties>
</file>